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62" r:id="rId10"/>
    <p:sldId id="263" r:id="rId11"/>
    <p:sldId id="276" r:id="rId12"/>
    <p:sldId id="271" r:id="rId13"/>
    <p:sldId id="272" r:id="rId14"/>
    <p:sldId id="273" r:id="rId15"/>
    <p:sldId id="275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delinehanson:Downloads:ny.gns.ictr.zs_Indicator_en_excel_v2%20(1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delinehanson:Downloads:cansim-2020705-eng-106414517141539426.csv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delinehanson:Downloads:sp.pop.grow_Indicator_en_excel_v2%20(1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\Documents\2015_Fall\Econ%20421\Presentation_prep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Gross</a:t>
            </a:r>
            <a:r>
              <a:rPr lang="en-US" baseline="0"/>
              <a:t> Savings (% of GDP)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Data!$A$262:$D$262</c:f>
              <c:strCache>
                <c:ptCount val="1"/>
                <c:pt idx="0">
                  <c:v>China CHN Gross savings (% of GDP) NY.GNS.ICTR.ZS</c:v>
                </c:pt>
              </c:strCache>
            </c:strRef>
          </c:tx>
          <c:marker>
            <c:symbol val="none"/>
          </c:marker>
          <c:cat>
            <c:strRef>
              <c:f>Data!$E$261:$AQ$261</c:f>
              <c:strCache>
                <c:ptCount val="39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</c:strCache>
            </c:strRef>
          </c:cat>
          <c:val>
            <c:numRef>
              <c:f>Data!$E$262:$AQ$262</c:f>
              <c:numCache>
                <c:formatCode>General</c:formatCode>
                <c:ptCount val="39"/>
                <c:pt idx="7">
                  <c:v>34.88530282140259</c:v>
                </c:pt>
                <c:pt idx="8">
                  <c:v>35.00463718269294</c:v>
                </c:pt>
                <c:pt idx="9">
                  <c:v>34.9165686420298</c:v>
                </c:pt>
                <c:pt idx="10">
                  <c:v>33.63360435564329</c:v>
                </c:pt>
                <c:pt idx="11">
                  <c:v>34.31995479774075</c:v>
                </c:pt>
                <c:pt idx="12">
                  <c:v>35.6942572432252</c:v>
                </c:pt>
                <c:pt idx="13">
                  <c:v>35.93091497006641</c:v>
                </c:pt>
                <c:pt idx="14">
                  <c:v>35.78767722174917</c:v>
                </c:pt>
                <c:pt idx="15">
                  <c:v>38.47456469777727</c:v>
                </c:pt>
                <c:pt idx="16">
                  <c:v>38.31289259477381</c:v>
                </c:pt>
                <c:pt idx="17">
                  <c:v>38.44561165174575</c:v>
                </c:pt>
                <c:pt idx="18">
                  <c:v>42.32711028718482</c:v>
                </c:pt>
                <c:pt idx="19">
                  <c:v>42.80343346849849</c:v>
                </c:pt>
                <c:pt idx="20">
                  <c:v>42.5493008122579</c:v>
                </c:pt>
                <c:pt idx="21">
                  <c:v>40.4442910546622</c:v>
                </c:pt>
                <c:pt idx="22">
                  <c:v>41.34034243707136</c:v>
                </c:pt>
                <c:pt idx="23">
                  <c:v>39.92281522479792</c:v>
                </c:pt>
                <c:pt idx="24">
                  <c:v>38.34921964562529</c:v>
                </c:pt>
                <c:pt idx="25">
                  <c:v>36.22781705752117</c:v>
                </c:pt>
                <c:pt idx="26">
                  <c:v>36.95505650333071</c:v>
                </c:pt>
                <c:pt idx="27">
                  <c:v>39.6029131761072</c:v>
                </c:pt>
                <c:pt idx="28">
                  <c:v>42.94953110264755</c:v>
                </c:pt>
                <c:pt idx="29">
                  <c:v>45.61286889360156</c:v>
                </c:pt>
                <c:pt idx="30">
                  <c:v>46.7287794193197</c:v>
                </c:pt>
                <c:pt idx="31">
                  <c:v>50.08027007432855</c:v>
                </c:pt>
                <c:pt idx="32">
                  <c:v>50.26031754792536</c:v>
                </c:pt>
                <c:pt idx="33">
                  <c:v>51.83160637212683</c:v>
                </c:pt>
                <c:pt idx="34">
                  <c:v>51.92110036083892</c:v>
                </c:pt>
                <c:pt idx="35">
                  <c:v>50.60290688382933</c:v>
                </c:pt>
                <c:pt idx="36">
                  <c:v>48.63631489758886</c:v>
                </c:pt>
                <c:pt idx="37">
                  <c:v>49.85692707119392</c:v>
                </c:pt>
                <c:pt idx="38">
                  <c:v>49.86695085768531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Data!$A$263:$D$263</c:f>
              <c:strCache>
                <c:ptCount val="1"/>
                <c:pt idx="0">
                  <c:v>India IND Gross savings (% of GDP) NY.GNS.ICTR.ZS</c:v>
                </c:pt>
              </c:strCache>
            </c:strRef>
          </c:tx>
          <c:marker>
            <c:symbol val="none"/>
          </c:marker>
          <c:cat>
            <c:strRef>
              <c:f>Data!$E$261:$AQ$261</c:f>
              <c:strCache>
                <c:ptCount val="39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</c:strCache>
            </c:strRef>
          </c:cat>
          <c:val>
            <c:numRef>
              <c:f>Data!$E$263:$AQ$263</c:f>
              <c:numCache>
                <c:formatCode>General</c:formatCode>
                <c:ptCount val="39"/>
                <c:pt idx="0">
                  <c:v>17.80643385905387</c:v>
                </c:pt>
                <c:pt idx="1">
                  <c:v>19.43558582434748</c:v>
                </c:pt>
                <c:pt idx="2">
                  <c:v>19.11223024275909</c:v>
                </c:pt>
                <c:pt idx="3">
                  <c:v>20.76645202270191</c:v>
                </c:pt>
                <c:pt idx="4">
                  <c:v>21.00213200114639</c:v>
                </c:pt>
                <c:pt idx="5">
                  <c:v>16.98172113232589</c:v>
                </c:pt>
                <c:pt idx="6">
                  <c:v>20.80373286347368</c:v>
                </c:pt>
                <c:pt idx="7">
                  <c:v>21.0316952237672</c:v>
                </c:pt>
                <c:pt idx="8">
                  <c:v>18.98775155057601</c:v>
                </c:pt>
                <c:pt idx="9">
                  <c:v>20.86345892678474</c:v>
                </c:pt>
                <c:pt idx="10">
                  <c:v>21.81655878514495</c:v>
                </c:pt>
                <c:pt idx="11">
                  <c:v>22.15697890329561</c:v>
                </c:pt>
                <c:pt idx="12">
                  <c:v>21.60498272451853</c:v>
                </c:pt>
                <c:pt idx="13">
                  <c:v>22.32826304370515</c:v>
                </c:pt>
                <c:pt idx="14">
                  <c:v>22.67458762945614</c:v>
                </c:pt>
                <c:pt idx="15">
                  <c:v>23.11487832974287</c:v>
                </c:pt>
                <c:pt idx="16">
                  <c:v>22.3512949007445</c:v>
                </c:pt>
                <c:pt idx="17">
                  <c:v>23.41579358839228</c:v>
                </c:pt>
                <c:pt idx="18">
                  <c:v>21.83100300814709</c:v>
                </c:pt>
                <c:pt idx="19">
                  <c:v>24.10366486716321</c:v>
                </c:pt>
                <c:pt idx="20">
                  <c:v>26.08145461368455</c:v>
                </c:pt>
                <c:pt idx="21">
                  <c:v>22.81893565945152</c:v>
                </c:pt>
                <c:pt idx="22">
                  <c:v>25.74471045485472</c:v>
                </c:pt>
                <c:pt idx="23">
                  <c:v>23.4605206795903</c:v>
                </c:pt>
                <c:pt idx="24">
                  <c:v>26.7364543700627</c:v>
                </c:pt>
                <c:pt idx="25">
                  <c:v>24.99863967981894</c:v>
                </c:pt>
                <c:pt idx="26">
                  <c:v>26.84224293837525</c:v>
                </c:pt>
                <c:pt idx="27">
                  <c:v>26.41818894534889</c:v>
                </c:pt>
                <c:pt idx="28">
                  <c:v>28.25536831638096</c:v>
                </c:pt>
                <c:pt idx="29">
                  <c:v>32.75212383163926</c:v>
                </c:pt>
                <c:pt idx="30">
                  <c:v>33.66176941082987</c:v>
                </c:pt>
                <c:pt idx="31">
                  <c:v>34.96458235488643</c:v>
                </c:pt>
                <c:pt idx="32">
                  <c:v>36.60709567554348</c:v>
                </c:pt>
                <c:pt idx="33">
                  <c:v>33.85636067371573</c:v>
                </c:pt>
                <c:pt idx="34">
                  <c:v>33.90400729833475</c:v>
                </c:pt>
                <c:pt idx="35">
                  <c:v>34.15985383538946</c:v>
                </c:pt>
                <c:pt idx="36">
                  <c:v>34.87389583517628</c:v>
                </c:pt>
                <c:pt idx="37">
                  <c:v>32.00575469698623</c:v>
                </c:pt>
                <c:pt idx="38">
                  <c:v>31.81089103688214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7200888"/>
        <c:axId val="2099127592"/>
      </c:lineChart>
      <c:catAx>
        <c:axId val="2137200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2099127592"/>
        <c:crosses val="autoZero"/>
        <c:auto val="1"/>
        <c:lblAlgn val="ctr"/>
        <c:lblOffset val="100"/>
        <c:noMultiLvlLbl val="0"/>
      </c:catAx>
      <c:valAx>
        <c:axId val="20991275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  <a:r>
                  <a:rPr lang="en-US" baseline="0"/>
                  <a:t> of GDP (%)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37200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Income </a:t>
            </a:r>
            <a:r>
              <a:rPr lang="en-US" baseline="0" dirty="0"/>
              <a:t>Inequality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'cansim-2020705-eng-106414517141'!$J$7</c:f>
              <c:strCache>
                <c:ptCount val="1"/>
                <c:pt idx="0">
                  <c:v>Canada</c:v>
                </c:pt>
              </c:strCache>
            </c:strRef>
          </c:tx>
          <c:marker>
            <c:symbol val="none"/>
          </c:marker>
          <c:xVal>
            <c:numRef>
              <c:f>'cansim-2020705-eng-106414517141'!$I$8:$I$39</c:f>
              <c:numCache>
                <c:formatCode>General</c:formatCode>
                <c:ptCount val="32"/>
                <c:pt idx="0">
                  <c:v>1980.0</c:v>
                </c:pt>
                <c:pt idx="1">
                  <c:v>1981.0</c:v>
                </c:pt>
                <c:pt idx="2">
                  <c:v>1982.0</c:v>
                </c:pt>
                <c:pt idx="3">
                  <c:v>1983.0</c:v>
                </c:pt>
                <c:pt idx="4">
                  <c:v>1984.0</c:v>
                </c:pt>
                <c:pt idx="5">
                  <c:v>1985.0</c:v>
                </c:pt>
                <c:pt idx="6">
                  <c:v>1986.0</c:v>
                </c:pt>
                <c:pt idx="7">
                  <c:v>1987.0</c:v>
                </c:pt>
                <c:pt idx="8">
                  <c:v>1988.0</c:v>
                </c:pt>
                <c:pt idx="9">
                  <c:v>1989.0</c:v>
                </c:pt>
                <c:pt idx="10">
                  <c:v>1990.0</c:v>
                </c:pt>
                <c:pt idx="11">
                  <c:v>1991.0</c:v>
                </c:pt>
                <c:pt idx="12">
                  <c:v>1992.0</c:v>
                </c:pt>
                <c:pt idx="13">
                  <c:v>1993.0</c:v>
                </c:pt>
                <c:pt idx="14">
                  <c:v>1994.0</c:v>
                </c:pt>
                <c:pt idx="15">
                  <c:v>1995.0</c:v>
                </c:pt>
                <c:pt idx="16">
                  <c:v>1996.0</c:v>
                </c:pt>
                <c:pt idx="17">
                  <c:v>1997.0</c:v>
                </c:pt>
                <c:pt idx="18">
                  <c:v>1998.0</c:v>
                </c:pt>
                <c:pt idx="19">
                  <c:v>1999.0</c:v>
                </c:pt>
                <c:pt idx="20">
                  <c:v>2000.0</c:v>
                </c:pt>
                <c:pt idx="21">
                  <c:v>2001.0</c:v>
                </c:pt>
                <c:pt idx="22">
                  <c:v>2002.0</c:v>
                </c:pt>
                <c:pt idx="23">
                  <c:v>2003.0</c:v>
                </c:pt>
                <c:pt idx="24">
                  <c:v>2004.0</c:v>
                </c:pt>
                <c:pt idx="25">
                  <c:v>2005.0</c:v>
                </c:pt>
                <c:pt idx="26">
                  <c:v>2006.0</c:v>
                </c:pt>
                <c:pt idx="27">
                  <c:v>2007.0</c:v>
                </c:pt>
                <c:pt idx="28">
                  <c:v>2008.0</c:v>
                </c:pt>
                <c:pt idx="29">
                  <c:v>2009.0</c:v>
                </c:pt>
                <c:pt idx="30">
                  <c:v>2010.0</c:v>
                </c:pt>
                <c:pt idx="31">
                  <c:v>2011.0</c:v>
                </c:pt>
              </c:numCache>
            </c:numRef>
          </c:xVal>
          <c:yVal>
            <c:numRef>
              <c:f>'cansim-2020705-eng-106414517141'!$J$8:$J$39</c:f>
              <c:numCache>
                <c:formatCode>General</c:formatCode>
                <c:ptCount val="32"/>
                <c:pt idx="0">
                  <c:v>0.353</c:v>
                </c:pt>
                <c:pt idx="1">
                  <c:v>0.348</c:v>
                </c:pt>
                <c:pt idx="2">
                  <c:v>0.351</c:v>
                </c:pt>
                <c:pt idx="3">
                  <c:v>0.361</c:v>
                </c:pt>
                <c:pt idx="4">
                  <c:v>0.357</c:v>
                </c:pt>
                <c:pt idx="5">
                  <c:v>0.357</c:v>
                </c:pt>
                <c:pt idx="6">
                  <c:v>0.358</c:v>
                </c:pt>
                <c:pt idx="7">
                  <c:v>0.355</c:v>
                </c:pt>
                <c:pt idx="8">
                  <c:v>0.354</c:v>
                </c:pt>
                <c:pt idx="9">
                  <c:v>0.351</c:v>
                </c:pt>
                <c:pt idx="10">
                  <c:v>0.357</c:v>
                </c:pt>
                <c:pt idx="11">
                  <c:v>0.364</c:v>
                </c:pt>
                <c:pt idx="12">
                  <c:v>0.364</c:v>
                </c:pt>
                <c:pt idx="13">
                  <c:v>0.361</c:v>
                </c:pt>
                <c:pt idx="14">
                  <c:v>0.362</c:v>
                </c:pt>
                <c:pt idx="15">
                  <c:v>0.363</c:v>
                </c:pt>
                <c:pt idx="16">
                  <c:v>0.372</c:v>
                </c:pt>
                <c:pt idx="17">
                  <c:v>0.377</c:v>
                </c:pt>
                <c:pt idx="18">
                  <c:v>0.386</c:v>
                </c:pt>
                <c:pt idx="19">
                  <c:v>0.386</c:v>
                </c:pt>
                <c:pt idx="20">
                  <c:v>0.392</c:v>
                </c:pt>
                <c:pt idx="21">
                  <c:v>0.392</c:v>
                </c:pt>
                <c:pt idx="22">
                  <c:v>0.391</c:v>
                </c:pt>
                <c:pt idx="23">
                  <c:v>0.389</c:v>
                </c:pt>
                <c:pt idx="24">
                  <c:v>0.394</c:v>
                </c:pt>
                <c:pt idx="25">
                  <c:v>0.393</c:v>
                </c:pt>
                <c:pt idx="26">
                  <c:v>0.392</c:v>
                </c:pt>
                <c:pt idx="27">
                  <c:v>0.393</c:v>
                </c:pt>
                <c:pt idx="28">
                  <c:v>0.394</c:v>
                </c:pt>
                <c:pt idx="29">
                  <c:v>0.394</c:v>
                </c:pt>
                <c:pt idx="30">
                  <c:v>0.395</c:v>
                </c:pt>
                <c:pt idx="31">
                  <c:v>0.395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'cansim-2020705-eng-106414517141'!$K$7</c:f>
              <c:strCache>
                <c:ptCount val="1"/>
                <c:pt idx="0">
                  <c:v>US</c:v>
                </c:pt>
              </c:strCache>
            </c:strRef>
          </c:tx>
          <c:marker>
            <c:symbol val="none"/>
          </c:marker>
          <c:xVal>
            <c:numRef>
              <c:f>'cansim-2020705-eng-106414517141'!$I$8:$I$39</c:f>
              <c:numCache>
                <c:formatCode>General</c:formatCode>
                <c:ptCount val="32"/>
                <c:pt idx="0">
                  <c:v>1980.0</c:v>
                </c:pt>
                <c:pt idx="1">
                  <c:v>1981.0</c:v>
                </c:pt>
                <c:pt idx="2">
                  <c:v>1982.0</c:v>
                </c:pt>
                <c:pt idx="3">
                  <c:v>1983.0</c:v>
                </c:pt>
                <c:pt idx="4">
                  <c:v>1984.0</c:v>
                </c:pt>
                <c:pt idx="5">
                  <c:v>1985.0</c:v>
                </c:pt>
                <c:pt idx="6">
                  <c:v>1986.0</c:v>
                </c:pt>
                <c:pt idx="7">
                  <c:v>1987.0</c:v>
                </c:pt>
                <c:pt idx="8">
                  <c:v>1988.0</c:v>
                </c:pt>
                <c:pt idx="9">
                  <c:v>1989.0</c:v>
                </c:pt>
                <c:pt idx="10">
                  <c:v>1990.0</c:v>
                </c:pt>
                <c:pt idx="11">
                  <c:v>1991.0</c:v>
                </c:pt>
                <c:pt idx="12">
                  <c:v>1992.0</c:v>
                </c:pt>
                <c:pt idx="13">
                  <c:v>1993.0</c:v>
                </c:pt>
                <c:pt idx="14">
                  <c:v>1994.0</c:v>
                </c:pt>
                <c:pt idx="15">
                  <c:v>1995.0</c:v>
                </c:pt>
                <c:pt idx="16">
                  <c:v>1996.0</c:v>
                </c:pt>
                <c:pt idx="17">
                  <c:v>1997.0</c:v>
                </c:pt>
                <c:pt idx="18">
                  <c:v>1998.0</c:v>
                </c:pt>
                <c:pt idx="19">
                  <c:v>1999.0</c:v>
                </c:pt>
                <c:pt idx="20">
                  <c:v>2000.0</c:v>
                </c:pt>
                <c:pt idx="21">
                  <c:v>2001.0</c:v>
                </c:pt>
                <c:pt idx="22">
                  <c:v>2002.0</c:v>
                </c:pt>
                <c:pt idx="23">
                  <c:v>2003.0</c:v>
                </c:pt>
                <c:pt idx="24">
                  <c:v>2004.0</c:v>
                </c:pt>
                <c:pt idx="25">
                  <c:v>2005.0</c:v>
                </c:pt>
                <c:pt idx="26">
                  <c:v>2006.0</c:v>
                </c:pt>
                <c:pt idx="27">
                  <c:v>2007.0</c:v>
                </c:pt>
                <c:pt idx="28">
                  <c:v>2008.0</c:v>
                </c:pt>
                <c:pt idx="29">
                  <c:v>2009.0</c:v>
                </c:pt>
                <c:pt idx="30">
                  <c:v>2010.0</c:v>
                </c:pt>
                <c:pt idx="31">
                  <c:v>2011.0</c:v>
                </c:pt>
              </c:numCache>
            </c:numRef>
          </c:xVal>
          <c:yVal>
            <c:numRef>
              <c:f>'cansim-2020705-eng-106414517141'!$K$8:$K$39</c:f>
              <c:numCache>
                <c:formatCode>##0.000</c:formatCode>
                <c:ptCount val="32"/>
                <c:pt idx="0">
                  <c:v>0.365</c:v>
                </c:pt>
                <c:pt idx="1">
                  <c:v>0.369</c:v>
                </c:pt>
                <c:pt idx="2">
                  <c:v>0.38</c:v>
                </c:pt>
                <c:pt idx="3">
                  <c:v>0.382</c:v>
                </c:pt>
                <c:pt idx="4">
                  <c:v>0.383</c:v>
                </c:pt>
                <c:pt idx="5">
                  <c:v>0.389</c:v>
                </c:pt>
                <c:pt idx="6">
                  <c:v>0.392</c:v>
                </c:pt>
                <c:pt idx="7">
                  <c:v>0.393</c:v>
                </c:pt>
                <c:pt idx="8">
                  <c:v>0.395</c:v>
                </c:pt>
                <c:pt idx="9">
                  <c:v>0.401</c:v>
                </c:pt>
                <c:pt idx="10">
                  <c:v>0.396</c:v>
                </c:pt>
                <c:pt idx="11">
                  <c:v>0.397</c:v>
                </c:pt>
                <c:pt idx="12">
                  <c:v>0.404</c:v>
                </c:pt>
                <c:pt idx="13">
                  <c:v>0.429</c:v>
                </c:pt>
                <c:pt idx="14">
                  <c:v>0.426</c:v>
                </c:pt>
                <c:pt idx="15">
                  <c:v>0.421</c:v>
                </c:pt>
                <c:pt idx="16">
                  <c:v>0.425</c:v>
                </c:pt>
                <c:pt idx="17">
                  <c:v>0.429</c:v>
                </c:pt>
                <c:pt idx="18">
                  <c:v>0.43</c:v>
                </c:pt>
                <c:pt idx="19">
                  <c:v>0.429</c:v>
                </c:pt>
                <c:pt idx="20">
                  <c:v>0.433</c:v>
                </c:pt>
                <c:pt idx="21">
                  <c:v>0.435</c:v>
                </c:pt>
                <c:pt idx="22">
                  <c:v>0.434</c:v>
                </c:pt>
                <c:pt idx="23">
                  <c:v>0.436</c:v>
                </c:pt>
                <c:pt idx="24">
                  <c:v>0.438</c:v>
                </c:pt>
                <c:pt idx="25">
                  <c:v>0.44</c:v>
                </c:pt>
                <c:pt idx="26">
                  <c:v>0.444</c:v>
                </c:pt>
                <c:pt idx="27">
                  <c:v>0.432</c:v>
                </c:pt>
                <c:pt idx="28">
                  <c:v>0.438</c:v>
                </c:pt>
                <c:pt idx="29">
                  <c:v>0.443</c:v>
                </c:pt>
                <c:pt idx="30">
                  <c:v>0.44</c:v>
                </c:pt>
                <c:pt idx="31">
                  <c:v>0.45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3732264"/>
        <c:axId val="-2143725048"/>
      </c:scatterChart>
      <c:valAx>
        <c:axId val="-2143732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3725048"/>
        <c:crosses val="autoZero"/>
        <c:crossBetween val="midCat"/>
      </c:valAx>
      <c:valAx>
        <c:axId val="-2143725048"/>
        <c:scaling>
          <c:orientation val="minMax"/>
          <c:min val="0.3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Gini</a:t>
                </a:r>
                <a:r>
                  <a:rPr lang="en-US" baseline="0"/>
                  <a:t> Coefficient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373226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Population</a:t>
            </a:r>
            <a:r>
              <a:rPr lang="en-US" baseline="0" dirty="0" smtClean="0"/>
              <a:t> Growth Rates</a:t>
            </a:r>
            <a:endParaRPr lang="en-US" dirty="0"/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Data!$A$258:$D$258</c:f>
              <c:strCache>
                <c:ptCount val="1"/>
                <c:pt idx="0">
                  <c:v>Canada CAN Population growth (annual %) SP.POP.GROW</c:v>
                </c:pt>
              </c:strCache>
            </c:strRef>
          </c:tx>
          <c:marker>
            <c:symbol val="none"/>
          </c:marker>
          <c:cat>
            <c:strRef>
              <c:f>Data!$E$257:$BG$257</c:f>
              <c:strCache>
                <c:ptCount val="5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</c:strCache>
            </c:strRef>
          </c:cat>
          <c:val>
            <c:numRef>
              <c:f>Data!$E$258:$BG$258</c:f>
              <c:numCache>
                <c:formatCode>General</c:formatCode>
                <c:ptCount val="55"/>
                <c:pt idx="0">
                  <c:v>2.29862653524038</c:v>
                </c:pt>
                <c:pt idx="1">
                  <c:v>2.001122110443029</c:v>
                </c:pt>
                <c:pt idx="2">
                  <c:v>1.85988823339904</c:v>
                </c:pt>
                <c:pt idx="3">
                  <c:v>1.86284592763531</c:v>
                </c:pt>
                <c:pt idx="4">
                  <c:v>1.88571494336137</c:v>
                </c:pt>
                <c:pt idx="5">
                  <c:v>1.81016659700882</c:v>
                </c:pt>
                <c:pt idx="6">
                  <c:v>1.86281377101388</c:v>
                </c:pt>
                <c:pt idx="7">
                  <c:v>1.79935650480125</c:v>
                </c:pt>
                <c:pt idx="8">
                  <c:v>1.61340850346382</c:v>
                </c:pt>
                <c:pt idx="9">
                  <c:v>1.35978347208384</c:v>
                </c:pt>
                <c:pt idx="10">
                  <c:v>1.39783160033129</c:v>
                </c:pt>
                <c:pt idx="11">
                  <c:v>1.49659986526858</c:v>
                </c:pt>
                <c:pt idx="12">
                  <c:v>1.59537138319011</c:v>
                </c:pt>
                <c:pt idx="13">
                  <c:v>1.69413996924538</c:v>
                </c:pt>
                <c:pt idx="14">
                  <c:v>1.79290433893416</c:v>
                </c:pt>
                <c:pt idx="15">
                  <c:v>1.89167799540608</c:v>
                </c:pt>
                <c:pt idx="16">
                  <c:v>1.32259509202665</c:v>
                </c:pt>
                <c:pt idx="17">
                  <c:v>1.17514139244353</c:v>
                </c:pt>
                <c:pt idx="18">
                  <c:v>1.00352071460224</c:v>
                </c:pt>
                <c:pt idx="19">
                  <c:v>0.997669360128831</c:v>
                </c:pt>
                <c:pt idx="20">
                  <c:v>1.29324495269762</c:v>
                </c:pt>
                <c:pt idx="21">
                  <c:v>1.24059538707161</c:v>
                </c:pt>
                <c:pt idx="22">
                  <c:v>1.20555529768394</c:v>
                </c:pt>
                <c:pt idx="23">
                  <c:v>1.00281151479297</c:v>
                </c:pt>
                <c:pt idx="24">
                  <c:v>0.961733828951842</c:v>
                </c:pt>
                <c:pt idx="25">
                  <c:v>0.929446703353191</c:v>
                </c:pt>
                <c:pt idx="26">
                  <c:v>1.00487939511487</c:v>
                </c:pt>
                <c:pt idx="27">
                  <c:v>1.31176768183179</c:v>
                </c:pt>
                <c:pt idx="28">
                  <c:v>1.2910648037258</c:v>
                </c:pt>
                <c:pt idx="29">
                  <c:v>1.78359004586196</c:v>
                </c:pt>
                <c:pt idx="30">
                  <c:v>1.49359310901388</c:v>
                </c:pt>
                <c:pt idx="31">
                  <c:v>1.36050617419992</c:v>
                </c:pt>
                <c:pt idx="32">
                  <c:v>1.22741759955137</c:v>
                </c:pt>
                <c:pt idx="33">
                  <c:v>1.09433192142493</c:v>
                </c:pt>
                <c:pt idx="34">
                  <c:v>0.961244716987835</c:v>
                </c:pt>
                <c:pt idx="35">
                  <c:v>0.828159179340214</c:v>
                </c:pt>
                <c:pt idx="36">
                  <c:v>1.0771646811962</c:v>
                </c:pt>
                <c:pt idx="37">
                  <c:v>1.05701539463985</c:v>
                </c:pt>
                <c:pt idx="38">
                  <c:v>0.865613663209682</c:v>
                </c:pt>
                <c:pt idx="39">
                  <c:v>0.827369318170541</c:v>
                </c:pt>
                <c:pt idx="40">
                  <c:v>0.882998576899551</c:v>
                </c:pt>
                <c:pt idx="41">
                  <c:v>1.00952166618952</c:v>
                </c:pt>
                <c:pt idx="42">
                  <c:v>0.897131276677935</c:v>
                </c:pt>
                <c:pt idx="43">
                  <c:v>0.996232738932617</c:v>
                </c:pt>
                <c:pt idx="44">
                  <c:v>1.00203442432575</c:v>
                </c:pt>
                <c:pt idx="45">
                  <c:v>0.985903766968816</c:v>
                </c:pt>
                <c:pt idx="46">
                  <c:v>0.796844597283984</c:v>
                </c:pt>
                <c:pt idx="47">
                  <c:v>0.969853611087127</c:v>
                </c:pt>
                <c:pt idx="48">
                  <c:v>1.08219708560653</c:v>
                </c:pt>
                <c:pt idx="49">
                  <c:v>1.14484018257099</c:v>
                </c:pt>
                <c:pt idx="50">
                  <c:v>1.11395972071239</c:v>
                </c:pt>
                <c:pt idx="51">
                  <c:v>0.987617711325488</c:v>
                </c:pt>
                <c:pt idx="52">
                  <c:v>1.19118432966877</c:v>
                </c:pt>
                <c:pt idx="53">
                  <c:v>1.1557184377351</c:v>
                </c:pt>
                <c:pt idx="54">
                  <c:v>1.08097771689146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Data!$A$259:$D$259</c:f>
              <c:strCache>
                <c:ptCount val="1"/>
                <c:pt idx="0">
                  <c:v>Euro area EMU Population growth (annual %) SP.POP.GROW</c:v>
                </c:pt>
              </c:strCache>
            </c:strRef>
          </c:tx>
          <c:marker>
            <c:symbol val="none"/>
          </c:marker>
          <c:cat>
            <c:strRef>
              <c:f>Data!$E$257:$BG$257</c:f>
              <c:strCache>
                <c:ptCount val="5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</c:strCache>
            </c:strRef>
          </c:cat>
          <c:val>
            <c:numRef>
              <c:f>Data!$E$259:$BG$259</c:f>
              <c:numCache>
                <c:formatCode>General</c:formatCode>
                <c:ptCount val="55"/>
                <c:pt idx="1">
                  <c:v>0.915162027701342</c:v>
                </c:pt>
                <c:pt idx="2">
                  <c:v>0.933264675146887</c:v>
                </c:pt>
                <c:pt idx="3">
                  <c:v>0.943908119308958</c:v>
                </c:pt>
                <c:pt idx="4">
                  <c:v>0.918273832985932</c:v>
                </c:pt>
                <c:pt idx="5">
                  <c:v>0.898572605268512</c:v>
                </c:pt>
                <c:pt idx="6">
                  <c:v>0.824449773586181</c:v>
                </c:pt>
                <c:pt idx="7">
                  <c:v>0.7021458414101</c:v>
                </c:pt>
                <c:pt idx="8">
                  <c:v>0.656616278421467</c:v>
                </c:pt>
                <c:pt idx="9">
                  <c:v>0.664905191731279</c:v>
                </c:pt>
                <c:pt idx="10">
                  <c:v>0.546130262335538</c:v>
                </c:pt>
                <c:pt idx="11">
                  <c:v>0.550937971997342</c:v>
                </c:pt>
                <c:pt idx="12">
                  <c:v>0.671016295353226</c:v>
                </c:pt>
                <c:pt idx="13">
                  <c:v>0.636204664853324</c:v>
                </c:pt>
                <c:pt idx="14">
                  <c:v>0.57396927195812</c:v>
                </c:pt>
                <c:pt idx="15">
                  <c:v>0.525392680026584</c:v>
                </c:pt>
                <c:pt idx="16">
                  <c:v>0.458445469143484</c:v>
                </c:pt>
                <c:pt idx="17">
                  <c:v>0.411064334982811</c:v>
                </c:pt>
                <c:pt idx="18">
                  <c:v>0.441912313793352</c:v>
                </c:pt>
                <c:pt idx="19">
                  <c:v>0.397847325247881</c:v>
                </c:pt>
                <c:pt idx="20">
                  <c:v>0.399053478726913</c:v>
                </c:pt>
                <c:pt idx="21">
                  <c:v>0.386764167734398</c:v>
                </c:pt>
                <c:pt idx="22">
                  <c:v>0.260394908685242</c:v>
                </c:pt>
                <c:pt idx="23">
                  <c:v>0.197216403612217</c:v>
                </c:pt>
                <c:pt idx="24">
                  <c:v>0.167134018572867</c:v>
                </c:pt>
                <c:pt idx="25">
                  <c:v>0.192408845450288</c:v>
                </c:pt>
                <c:pt idx="26">
                  <c:v>0.254983829519688</c:v>
                </c:pt>
                <c:pt idx="27">
                  <c:v>0.282357974007226</c:v>
                </c:pt>
                <c:pt idx="28">
                  <c:v>0.344730367516348</c:v>
                </c:pt>
                <c:pt idx="29">
                  <c:v>0.443516654537575</c:v>
                </c:pt>
                <c:pt idx="30">
                  <c:v>0.46416894702466</c:v>
                </c:pt>
                <c:pt idx="31">
                  <c:v>0.362188079925445</c:v>
                </c:pt>
                <c:pt idx="32">
                  <c:v>0.456011039813717</c:v>
                </c:pt>
                <c:pt idx="33">
                  <c:v>0.394603351552519</c:v>
                </c:pt>
                <c:pt idx="34">
                  <c:v>0.275993579869052</c:v>
                </c:pt>
                <c:pt idx="35">
                  <c:v>0.241570386320916</c:v>
                </c:pt>
                <c:pt idx="36">
                  <c:v>0.244440949021481</c:v>
                </c:pt>
                <c:pt idx="37">
                  <c:v>0.223394087826009</c:v>
                </c:pt>
                <c:pt idx="38">
                  <c:v>0.202110584284142</c:v>
                </c:pt>
                <c:pt idx="39">
                  <c:v>0.270580086409339</c:v>
                </c:pt>
                <c:pt idx="40">
                  <c:v>0.377715561193725</c:v>
                </c:pt>
                <c:pt idx="41">
                  <c:v>0.446955272720274</c:v>
                </c:pt>
                <c:pt idx="42">
                  <c:v>0.516410920816696</c:v>
                </c:pt>
                <c:pt idx="43">
                  <c:v>0.546203769263641</c:v>
                </c:pt>
                <c:pt idx="44">
                  <c:v>0.55454523191662</c:v>
                </c:pt>
                <c:pt idx="45">
                  <c:v>0.51936871711132</c:v>
                </c:pt>
                <c:pt idx="46">
                  <c:v>0.468058386247904</c:v>
                </c:pt>
                <c:pt idx="47">
                  <c:v>0.52135865363698</c:v>
                </c:pt>
                <c:pt idx="48">
                  <c:v>0.486763957791965</c:v>
                </c:pt>
                <c:pt idx="49">
                  <c:v>0.3153875412236</c:v>
                </c:pt>
                <c:pt idx="50">
                  <c:v>0.228358619006187</c:v>
                </c:pt>
                <c:pt idx="51">
                  <c:v>0.225844573003869</c:v>
                </c:pt>
                <c:pt idx="52">
                  <c:v>-0.228265994565191</c:v>
                </c:pt>
                <c:pt idx="53">
                  <c:v>0.325534574576608</c:v>
                </c:pt>
                <c:pt idx="54">
                  <c:v>0.429916168988726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Data!$A$260:$D$260</c:f>
              <c:strCache>
                <c:ptCount val="1"/>
                <c:pt idx="0">
                  <c:v>United States USA Population growth (annual %) SP.POP.GROW</c:v>
                </c:pt>
              </c:strCache>
            </c:strRef>
          </c:tx>
          <c:marker>
            <c:symbol val="none"/>
          </c:marker>
          <c:cat>
            <c:strRef>
              <c:f>Data!$E$257:$BG$257</c:f>
              <c:strCache>
                <c:ptCount val="5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</c:strCache>
            </c:strRef>
          </c:cat>
          <c:val>
            <c:numRef>
              <c:f>Data!$E$260:$BG$260</c:f>
              <c:numCache>
                <c:formatCode>General</c:formatCode>
                <c:ptCount val="55"/>
                <c:pt idx="0">
                  <c:v>1.70199277744096</c:v>
                </c:pt>
                <c:pt idx="1">
                  <c:v>1.65773003738953</c:v>
                </c:pt>
                <c:pt idx="2">
                  <c:v>1.53799735825387</c:v>
                </c:pt>
                <c:pt idx="3">
                  <c:v>1.43916476170683</c:v>
                </c:pt>
                <c:pt idx="4">
                  <c:v>1.38904605518369</c:v>
                </c:pt>
                <c:pt idx="5">
                  <c:v>1.25017164562845</c:v>
                </c:pt>
                <c:pt idx="6">
                  <c:v>1.1548931907552</c:v>
                </c:pt>
                <c:pt idx="7">
                  <c:v>1.08888120728762</c:v>
                </c:pt>
                <c:pt idx="8">
                  <c:v>0.998461043585335</c:v>
                </c:pt>
                <c:pt idx="9">
                  <c:v>0.977242811872469</c:v>
                </c:pt>
                <c:pt idx="10">
                  <c:v>1.16500266687286</c:v>
                </c:pt>
                <c:pt idx="11">
                  <c:v>1.26433369185094</c:v>
                </c:pt>
                <c:pt idx="12">
                  <c:v>1.07052275237269</c:v>
                </c:pt>
                <c:pt idx="13">
                  <c:v>0.954476728552297</c:v>
                </c:pt>
                <c:pt idx="14">
                  <c:v>0.913660196067714</c:v>
                </c:pt>
                <c:pt idx="15">
                  <c:v>0.985986067347125</c:v>
                </c:pt>
                <c:pt idx="16">
                  <c:v>0.950220048994522</c:v>
                </c:pt>
                <c:pt idx="17">
                  <c:v>1.00577199618134</c:v>
                </c:pt>
                <c:pt idx="18">
                  <c:v>1.0595730803427</c:v>
                </c:pt>
                <c:pt idx="19">
                  <c:v>1.10357656509899</c:v>
                </c:pt>
                <c:pt idx="20">
                  <c:v>0.959589922764484</c:v>
                </c:pt>
                <c:pt idx="21">
                  <c:v>0.981415437259678</c:v>
                </c:pt>
                <c:pt idx="22">
                  <c:v>0.953317566163514</c:v>
                </c:pt>
                <c:pt idx="23">
                  <c:v>0.914378513375149</c:v>
                </c:pt>
                <c:pt idx="24">
                  <c:v>0.865817336309961</c:v>
                </c:pt>
                <c:pt idx="25">
                  <c:v>0.886129040850881</c:v>
                </c:pt>
                <c:pt idx="26">
                  <c:v>0.924164157058979</c:v>
                </c:pt>
                <c:pt idx="27">
                  <c:v>0.893829201032046</c:v>
                </c:pt>
                <c:pt idx="28">
                  <c:v>0.907999040167679</c:v>
                </c:pt>
                <c:pt idx="29">
                  <c:v>0.944405555428529</c:v>
                </c:pt>
                <c:pt idx="30">
                  <c:v>1.12965052045579</c:v>
                </c:pt>
                <c:pt idx="31">
                  <c:v>1.33626074073779</c:v>
                </c:pt>
                <c:pt idx="32">
                  <c:v>1.38688569247935</c:v>
                </c:pt>
                <c:pt idx="33">
                  <c:v>1.31867999977741</c:v>
                </c:pt>
                <c:pt idx="34">
                  <c:v>1.2262960888682</c:v>
                </c:pt>
                <c:pt idx="35">
                  <c:v>1.19078709090209</c:v>
                </c:pt>
                <c:pt idx="36">
                  <c:v>1.16341161998189</c:v>
                </c:pt>
                <c:pt idx="37">
                  <c:v>1.203960297012719</c:v>
                </c:pt>
                <c:pt idx="38">
                  <c:v>1.16571452642589</c:v>
                </c:pt>
                <c:pt idx="39">
                  <c:v>1.14834004729055</c:v>
                </c:pt>
                <c:pt idx="40">
                  <c:v>1.11276899679534</c:v>
                </c:pt>
                <c:pt idx="41">
                  <c:v>0.989741382223669</c:v>
                </c:pt>
                <c:pt idx="42">
                  <c:v>0.927797485710314</c:v>
                </c:pt>
                <c:pt idx="43">
                  <c:v>0.859481712840946</c:v>
                </c:pt>
                <c:pt idx="44">
                  <c:v>0.925483968943482</c:v>
                </c:pt>
                <c:pt idx="45">
                  <c:v>0.921713167161207</c:v>
                </c:pt>
                <c:pt idx="46">
                  <c:v>0.964253917136075</c:v>
                </c:pt>
                <c:pt idx="47">
                  <c:v>0.951055242772428</c:v>
                </c:pt>
                <c:pt idx="48">
                  <c:v>0.945865287282592</c:v>
                </c:pt>
                <c:pt idx="49">
                  <c:v>0.876651298802912</c:v>
                </c:pt>
                <c:pt idx="50">
                  <c:v>0.836054311839923</c:v>
                </c:pt>
                <c:pt idx="51">
                  <c:v>0.764677599367843</c:v>
                </c:pt>
                <c:pt idx="52">
                  <c:v>0.763927409799426</c:v>
                </c:pt>
                <c:pt idx="53">
                  <c:v>0.756558207855926</c:v>
                </c:pt>
                <c:pt idx="54">
                  <c:v>0.742746143848123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4207160"/>
        <c:axId val="2028655176"/>
      </c:lineChart>
      <c:catAx>
        <c:axId val="-2144207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2028655176"/>
        <c:crosses val="autoZero"/>
        <c:auto val="1"/>
        <c:lblAlgn val="ctr"/>
        <c:lblOffset val="100"/>
        <c:noMultiLvlLbl val="0"/>
      </c:catAx>
      <c:valAx>
        <c:axId val="20286551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Rate</a:t>
                </a:r>
                <a:r>
                  <a:rPr lang="en-US" baseline="0"/>
                  <a:t> (%)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4207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Share to MFG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Sheet4!$L$3:$L$106</c:f>
              <c:numCache>
                <c:formatCode>General</c:formatCode>
                <c:ptCount val="104"/>
                <c:pt idx="0">
                  <c:v>2007.0</c:v>
                </c:pt>
                <c:pt idx="1">
                  <c:v>2007.0</c:v>
                </c:pt>
                <c:pt idx="2">
                  <c:v>2007.0</c:v>
                </c:pt>
                <c:pt idx="3">
                  <c:v>2007.0</c:v>
                </c:pt>
                <c:pt idx="4">
                  <c:v>2007.0</c:v>
                </c:pt>
                <c:pt idx="5">
                  <c:v>2007.0</c:v>
                </c:pt>
                <c:pt idx="6">
                  <c:v>2007.0</c:v>
                </c:pt>
                <c:pt idx="7">
                  <c:v>2007.0</c:v>
                </c:pt>
                <c:pt idx="8">
                  <c:v>2007.0</c:v>
                </c:pt>
                <c:pt idx="9">
                  <c:v>2007.0</c:v>
                </c:pt>
                <c:pt idx="10">
                  <c:v>2007.0</c:v>
                </c:pt>
                <c:pt idx="11">
                  <c:v>2007.0</c:v>
                </c:pt>
                <c:pt idx="12">
                  <c:v>2008.0</c:v>
                </c:pt>
                <c:pt idx="13">
                  <c:v>2008.0</c:v>
                </c:pt>
                <c:pt idx="14">
                  <c:v>2008.0</c:v>
                </c:pt>
                <c:pt idx="15">
                  <c:v>2008.0</c:v>
                </c:pt>
                <c:pt idx="16">
                  <c:v>2008.0</c:v>
                </c:pt>
                <c:pt idx="17">
                  <c:v>2008.0</c:v>
                </c:pt>
                <c:pt idx="18">
                  <c:v>2008.0</c:v>
                </c:pt>
                <c:pt idx="19">
                  <c:v>2008.0</c:v>
                </c:pt>
                <c:pt idx="20">
                  <c:v>2008.0</c:v>
                </c:pt>
                <c:pt idx="21">
                  <c:v>2008.0</c:v>
                </c:pt>
                <c:pt idx="22">
                  <c:v>2008.0</c:v>
                </c:pt>
                <c:pt idx="23">
                  <c:v>2008.0</c:v>
                </c:pt>
                <c:pt idx="24">
                  <c:v>2009.0</c:v>
                </c:pt>
                <c:pt idx="25">
                  <c:v>2009.0</c:v>
                </c:pt>
                <c:pt idx="26">
                  <c:v>2009.0</c:v>
                </c:pt>
                <c:pt idx="27">
                  <c:v>2009.0</c:v>
                </c:pt>
                <c:pt idx="28">
                  <c:v>2009.0</c:v>
                </c:pt>
                <c:pt idx="29">
                  <c:v>2009.0</c:v>
                </c:pt>
                <c:pt idx="30">
                  <c:v>2009.0</c:v>
                </c:pt>
                <c:pt idx="31">
                  <c:v>2009.0</c:v>
                </c:pt>
                <c:pt idx="32">
                  <c:v>2009.0</c:v>
                </c:pt>
                <c:pt idx="33">
                  <c:v>2009.0</c:v>
                </c:pt>
                <c:pt idx="34">
                  <c:v>2009.0</c:v>
                </c:pt>
                <c:pt idx="35">
                  <c:v>2009.0</c:v>
                </c:pt>
                <c:pt idx="36">
                  <c:v>2010.0</c:v>
                </c:pt>
                <c:pt idx="37">
                  <c:v>2010.0</c:v>
                </c:pt>
                <c:pt idx="38">
                  <c:v>2010.0</c:v>
                </c:pt>
                <c:pt idx="39">
                  <c:v>2010.0</c:v>
                </c:pt>
                <c:pt idx="40">
                  <c:v>2010.0</c:v>
                </c:pt>
                <c:pt idx="41">
                  <c:v>2010.0</c:v>
                </c:pt>
                <c:pt idx="42">
                  <c:v>2010.0</c:v>
                </c:pt>
                <c:pt idx="43">
                  <c:v>2010.0</c:v>
                </c:pt>
                <c:pt idx="44">
                  <c:v>2010.0</c:v>
                </c:pt>
                <c:pt idx="45">
                  <c:v>2010.0</c:v>
                </c:pt>
                <c:pt idx="46">
                  <c:v>2010.0</c:v>
                </c:pt>
                <c:pt idx="47">
                  <c:v>2010.0</c:v>
                </c:pt>
                <c:pt idx="48">
                  <c:v>2011.0</c:v>
                </c:pt>
                <c:pt idx="49">
                  <c:v>2011.0</c:v>
                </c:pt>
                <c:pt idx="50">
                  <c:v>2011.0</c:v>
                </c:pt>
                <c:pt idx="51">
                  <c:v>2011.0</c:v>
                </c:pt>
                <c:pt idx="52">
                  <c:v>2011.0</c:v>
                </c:pt>
                <c:pt idx="53">
                  <c:v>2011.0</c:v>
                </c:pt>
                <c:pt idx="54">
                  <c:v>2011.0</c:v>
                </c:pt>
                <c:pt idx="55">
                  <c:v>2011.0</c:v>
                </c:pt>
                <c:pt idx="56">
                  <c:v>2011.0</c:v>
                </c:pt>
                <c:pt idx="57">
                  <c:v>2011.0</c:v>
                </c:pt>
                <c:pt idx="58">
                  <c:v>2011.0</c:v>
                </c:pt>
                <c:pt idx="59">
                  <c:v>2011.0</c:v>
                </c:pt>
                <c:pt idx="60">
                  <c:v>2012.0</c:v>
                </c:pt>
                <c:pt idx="61">
                  <c:v>2012.0</c:v>
                </c:pt>
                <c:pt idx="62">
                  <c:v>2012.0</c:v>
                </c:pt>
                <c:pt idx="63">
                  <c:v>2012.0</c:v>
                </c:pt>
                <c:pt idx="64">
                  <c:v>2012.0</c:v>
                </c:pt>
                <c:pt idx="65">
                  <c:v>2012.0</c:v>
                </c:pt>
                <c:pt idx="66">
                  <c:v>2012.0</c:v>
                </c:pt>
                <c:pt idx="67">
                  <c:v>2012.0</c:v>
                </c:pt>
                <c:pt idx="68">
                  <c:v>2012.0</c:v>
                </c:pt>
                <c:pt idx="69">
                  <c:v>2012.0</c:v>
                </c:pt>
                <c:pt idx="70">
                  <c:v>2012.0</c:v>
                </c:pt>
                <c:pt idx="71">
                  <c:v>2012.0</c:v>
                </c:pt>
                <c:pt idx="72">
                  <c:v>2013.0</c:v>
                </c:pt>
                <c:pt idx="73">
                  <c:v>2013.0</c:v>
                </c:pt>
                <c:pt idx="74">
                  <c:v>2013.0</c:v>
                </c:pt>
                <c:pt idx="75">
                  <c:v>2013.0</c:v>
                </c:pt>
                <c:pt idx="76">
                  <c:v>2013.0</c:v>
                </c:pt>
                <c:pt idx="77">
                  <c:v>2013.0</c:v>
                </c:pt>
                <c:pt idx="78">
                  <c:v>2013.0</c:v>
                </c:pt>
                <c:pt idx="79">
                  <c:v>2013.0</c:v>
                </c:pt>
                <c:pt idx="80">
                  <c:v>2013.0</c:v>
                </c:pt>
                <c:pt idx="81">
                  <c:v>2013.0</c:v>
                </c:pt>
                <c:pt idx="82">
                  <c:v>2013.0</c:v>
                </c:pt>
                <c:pt idx="83">
                  <c:v>2013.0</c:v>
                </c:pt>
                <c:pt idx="84">
                  <c:v>2014.0</c:v>
                </c:pt>
                <c:pt idx="85">
                  <c:v>2014.0</c:v>
                </c:pt>
                <c:pt idx="86">
                  <c:v>2014.0</c:v>
                </c:pt>
                <c:pt idx="87">
                  <c:v>2014.0</c:v>
                </c:pt>
                <c:pt idx="88">
                  <c:v>2014.0</c:v>
                </c:pt>
                <c:pt idx="89">
                  <c:v>2014.0</c:v>
                </c:pt>
                <c:pt idx="90">
                  <c:v>2014.0</c:v>
                </c:pt>
                <c:pt idx="91">
                  <c:v>2014.0</c:v>
                </c:pt>
                <c:pt idx="92">
                  <c:v>2014.0</c:v>
                </c:pt>
                <c:pt idx="93">
                  <c:v>2014.0</c:v>
                </c:pt>
                <c:pt idx="94">
                  <c:v>2014.0</c:v>
                </c:pt>
                <c:pt idx="95">
                  <c:v>2014.0</c:v>
                </c:pt>
                <c:pt idx="96">
                  <c:v>2015.0</c:v>
                </c:pt>
                <c:pt idx="97">
                  <c:v>2015.0</c:v>
                </c:pt>
                <c:pt idx="98">
                  <c:v>2015.0</c:v>
                </c:pt>
                <c:pt idx="99">
                  <c:v>2015.0</c:v>
                </c:pt>
                <c:pt idx="100">
                  <c:v>2015.0</c:v>
                </c:pt>
                <c:pt idx="101">
                  <c:v>2015.0</c:v>
                </c:pt>
                <c:pt idx="102">
                  <c:v>2015.0</c:v>
                </c:pt>
                <c:pt idx="103">
                  <c:v>2015.0</c:v>
                </c:pt>
              </c:numCache>
            </c:numRef>
          </c:cat>
          <c:val>
            <c:numRef>
              <c:f>Sheet4!$I$3:$I$106</c:f>
              <c:numCache>
                <c:formatCode>General</c:formatCode>
                <c:ptCount val="104"/>
                <c:pt idx="0">
                  <c:v>99.99905335203786</c:v>
                </c:pt>
                <c:pt idx="1">
                  <c:v>100.2318280238467</c:v>
                </c:pt>
                <c:pt idx="2">
                  <c:v>95.99617357949978</c:v>
                </c:pt>
                <c:pt idx="3">
                  <c:v>101.2317577124524</c:v>
                </c:pt>
                <c:pt idx="4">
                  <c:v>97.31861813252205</c:v>
                </c:pt>
                <c:pt idx="5">
                  <c:v>100.1986581421854</c:v>
                </c:pt>
                <c:pt idx="6">
                  <c:v>103.7732807987606</c:v>
                </c:pt>
                <c:pt idx="7">
                  <c:v>99.47461271486331</c:v>
                </c:pt>
                <c:pt idx="8">
                  <c:v>96.33977827502127</c:v>
                </c:pt>
                <c:pt idx="9">
                  <c:v>95.02082256532135</c:v>
                </c:pt>
                <c:pt idx="10">
                  <c:v>95.44198092281844</c:v>
                </c:pt>
                <c:pt idx="11">
                  <c:v>94.45347887803958</c:v>
                </c:pt>
                <c:pt idx="12">
                  <c:v>98.7721596798661</c:v>
                </c:pt>
                <c:pt idx="13">
                  <c:v>99.02070905244709</c:v>
                </c:pt>
                <c:pt idx="14">
                  <c:v>103.2611968612607</c:v>
                </c:pt>
                <c:pt idx="15">
                  <c:v>99.12841219618309</c:v>
                </c:pt>
                <c:pt idx="16">
                  <c:v>105.0124260289993</c:v>
                </c:pt>
                <c:pt idx="17">
                  <c:v>103.2541390024979</c:v>
                </c:pt>
                <c:pt idx="18">
                  <c:v>100.2078808516267</c:v>
                </c:pt>
                <c:pt idx="19">
                  <c:v>102.2757083497957</c:v>
                </c:pt>
                <c:pt idx="20">
                  <c:v>106.4821594108246</c:v>
                </c:pt>
                <c:pt idx="21">
                  <c:v>103.2645523431254</c:v>
                </c:pt>
                <c:pt idx="22">
                  <c:v>104.7317702950115</c:v>
                </c:pt>
                <c:pt idx="23">
                  <c:v>112.8690724768936</c:v>
                </c:pt>
                <c:pt idx="24">
                  <c:v>107.7444788576277</c:v>
                </c:pt>
                <c:pt idx="25">
                  <c:v>113.7818463699272</c:v>
                </c:pt>
                <c:pt idx="26">
                  <c:v>104.9478298650475</c:v>
                </c:pt>
                <c:pt idx="27">
                  <c:v>108.7934542400368</c:v>
                </c:pt>
                <c:pt idx="28">
                  <c:v>106.8789333351134</c:v>
                </c:pt>
                <c:pt idx="29">
                  <c:v>104.4481803377765</c:v>
                </c:pt>
                <c:pt idx="30">
                  <c:v>107.5025959456919</c:v>
                </c:pt>
                <c:pt idx="31">
                  <c:v>109.8807898541309</c:v>
                </c:pt>
                <c:pt idx="32">
                  <c:v>108.3822971289223</c:v>
                </c:pt>
                <c:pt idx="33">
                  <c:v>109.9053907539055</c:v>
                </c:pt>
                <c:pt idx="34">
                  <c:v>110.2477040367826</c:v>
                </c:pt>
                <c:pt idx="35">
                  <c:v>110.5168091800814</c:v>
                </c:pt>
                <c:pt idx="36">
                  <c:v>113.1471244308572</c:v>
                </c:pt>
                <c:pt idx="37">
                  <c:v>112.1377216801093</c:v>
                </c:pt>
                <c:pt idx="38">
                  <c:v>105.9212261587414</c:v>
                </c:pt>
                <c:pt idx="39">
                  <c:v>105.9459584038613</c:v>
                </c:pt>
                <c:pt idx="40">
                  <c:v>104.0237876831154</c:v>
                </c:pt>
                <c:pt idx="41">
                  <c:v>108.0017658184018</c:v>
                </c:pt>
                <c:pt idx="42">
                  <c:v>108.1511813711931</c:v>
                </c:pt>
                <c:pt idx="43">
                  <c:v>114.392987719976</c:v>
                </c:pt>
                <c:pt idx="44">
                  <c:v>113.5381308196438</c:v>
                </c:pt>
                <c:pt idx="45">
                  <c:v>118.3468226838373</c:v>
                </c:pt>
                <c:pt idx="46">
                  <c:v>118.4578479349001</c:v>
                </c:pt>
                <c:pt idx="47">
                  <c:v>120.6294718509869</c:v>
                </c:pt>
                <c:pt idx="48">
                  <c:v>110.6146000623254</c:v>
                </c:pt>
                <c:pt idx="49">
                  <c:v>109.2521218614904</c:v>
                </c:pt>
                <c:pt idx="50">
                  <c:v>112.7869396715652</c:v>
                </c:pt>
                <c:pt idx="51">
                  <c:v>111.726486804456</c:v>
                </c:pt>
                <c:pt idx="52">
                  <c:v>117.3053203597564</c:v>
                </c:pt>
                <c:pt idx="53">
                  <c:v>113.6848056417324</c:v>
                </c:pt>
                <c:pt idx="54">
                  <c:v>111.4941330633153</c:v>
                </c:pt>
                <c:pt idx="55">
                  <c:v>101.6426913919892</c:v>
                </c:pt>
                <c:pt idx="56">
                  <c:v>99.73345773395425</c:v>
                </c:pt>
                <c:pt idx="57">
                  <c:v>99.07232764072133</c:v>
                </c:pt>
                <c:pt idx="58">
                  <c:v>92.37784962216321</c:v>
                </c:pt>
                <c:pt idx="59">
                  <c:v>87.45582156373841</c:v>
                </c:pt>
                <c:pt idx="60">
                  <c:v>85.9379822821662</c:v>
                </c:pt>
                <c:pt idx="61">
                  <c:v>87.48334257179239</c:v>
                </c:pt>
                <c:pt idx="62">
                  <c:v>89.5927482362935</c:v>
                </c:pt>
                <c:pt idx="63">
                  <c:v>92.35656471958082</c:v>
                </c:pt>
                <c:pt idx="64">
                  <c:v>91.21975493875808</c:v>
                </c:pt>
                <c:pt idx="65">
                  <c:v>84.3705312778397</c:v>
                </c:pt>
                <c:pt idx="66">
                  <c:v>83.50835283924366</c:v>
                </c:pt>
                <c:pt idx="67">
                  <c:v>82.23981233055834</c:v>
                </c:pt>
                <c:pt idx="68">
                  <c:v>82.25022351850043</c:v>
                </c:pt>
                <c:pt idx="69">
                  <c:v>86.8392265713626</c:v>
                </c:pt>
                <c:pt idx="70">
                  <c:v>86.79103630026303</c:v>
                </c:pt>
                <c:pt idx="71">
                  <c:v>88.15092400964796</c:v>
                </c:pt>
                <c:pt idx="72">
                  <c:v>89.88948165511054</c:v>
                </c:pt>
                <c:pt idx="73">
                  <c:v>89.93502708816225</c:v>
                </c:pt>
                <c:pt idx="74">
                  <c:v>86.21158114337981</c:v>
                </c:pt>
                <c:pt idx="75">
                  <c:v>75.30313407859546</c:v>
                </c:pt>
                <c:pt idx="76">
                  <c:v>69.66847595698724</c:v>
                </c:pt>
                <c:pt idx="77">
                  <c:v>67.41765239362114</c:v>
                </c:pt>
                <c:pt idx="78">
                  <c:v>70.38606807502879</c:v>
                </c:pt>
                <c:pt idx="79">
                  <c:v>79.01110854309611</c:v>
                </c:pt>
                <c:pt idx="80">
                  <c:v>83.43025681814593</c:v>
                </c:pt>
                <c:pt idx="81">
                  <c:v>76.23413976846171</c:v>
                </c:pt>
                <c:pt idx="82">
                  <c:v>74.52800239851302</c:v>
                </c:pt>
                <c:pt idx="83">
                  <c:v>76.12002542226014</c:v>
                </c:pt>
                <c:pt idx="84">
                  <c:v>76.8446816430965</c:v>
                </c:pt>
                <c:pt idx="85">
                  <c:v>73.32413444387937</c:v>
                </c:pt>
                <c:pt idx="86">
                  <c:v>73.0071147858944</c:v>
                </c:pt>
                <c:pt idx="87">
                  <c:v>74.87954003462347</c:v>
                </c:pt>
                <c:pt idx="88">
                  <c:v>71.87082993329021</c:v>
                </c:pt>
                <c:pt idx="89">
                  <c:v>73.20097165337867</c:v>
                </c:pt>
                <c:pt idx="90">
                  <c:v>78.47707812468131</c:v>
                </c:pt>
                <c:pt idx="91">
                  <c:v>75.06618568638995</c:v>
                </c:pt>
                <c:pt idx="92">
                  <c:v>75.14645877780501</c:v>
                </c:pt>
                <c:pt idx="93">
                  <c:v>74.34988023044045</c:v>
                </c:pt>
                <c:pt idx="94">
                  <c:v>79.9419156447002</c:v>
                </c:pt>
                <c:pt idx="95">
                  <c:v>79.73605204244329</c:v>
                </c:pt>
                <c:pt idx="96">
                  <c:v>78.67274311840063</c:v>
                </c:pt>
                <c:pt idx="97">
                  <c:v>79.94728129187596</c:v>
                </c:pt>
                <c:pt idx="98">
                  <c:v>78.85493860057715</c:v>
                </c:pt>
                <c:pt idx="99">
                  <c:v>79.35306764066081</c:v>
                </c:pt>
                <c:pt idx="100">
                  <c:v>76.5185239885652</c:v>
                </c:pt>
                <c:pt idx="101">
                  <c:v>78.95013365690037</c:v>
                </c:pt>
                <c:pt idx="102">
                  <c:v>73.70741447320672</c:v>
                </c:pt>
                <c:pt idx="103">
                  <c:v>76.4733290848064</c:v>
                </c:pt>
              </c:numCache>
            </c:numRef>
          </c:val>
          <c:smooth val="0"/>
        </c:ser>
        <c:ser>
          <c:idx val="1"/>
          <c:order val="1"/>
          <c:tx>
            <c:v>Share to GDP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Sheet4!$L$3:$L$106</c:f>
              <c:numCache>
                <c:formatCode>General</c:formatCode>
                <c:ptCount val="104"/>
                <c:pt idx="0">
                  <c:v>2007.0</c:v>
                </c:pt>
                <c:pt idx="1">
                  <c:v>2007.0</c:v>
                </c:pt>
                <c:pt idx="2">
                  <c:v>2007.0</c:v>
                </c:pt>
                <c:pt idx="3">
                  <c:v>2007.0</c:v>
                </c:pt>
                <c:pt idx="4">
                  <c:v>2007.0</c:v>
                </c:pt>
                <c:pt idx="5">
                  <c:v>2007.0</c:v>
                </c:pt>
                <c:pt idx="6">
                  <c:v>2007.0</c:v>
                </c:pt>
                <c:pt idx="7">
                  <c:v>2007.0</c:v>
                </c:pt>
                <c:pt idx="8">
                  <c:v>2007.0</c:v>
                </c:pt>
                <c:pt idx="9">
                  <c:v>2007.0</c:v>
                </c:pt>
                <c:pt idx="10">
                  <c:v>2007.0</c:v>
                </c:pt>
                <c:pt idx="11">
                  <c:v>2007.0</c:v>
                </c:pt>
                <c:pt idx="12">
                  <c:v>2008.0</c:v>
                </c:pt>
                <c:pt idx="13">
                  <c:v>2008.0</c:v>
                </c:pt>
                <c:pt idx="14">
                  <c:v>2008.0</c:v>
                </c:pt>
                <c:pt idx="15">
                  <c:v>2008.0</c:v>
                </c:pt>
                <c:pt idx="16">
                  <c:v>2008.0</c:v>
                </c:pt>
                <c:pt idx="17">
                  <c:v>2008.0</c:v>
                </c:pt>
                <c:pt idx="18">
                  <c:v>2008.0</c:v>
                </c:pt>
                <c:pt idx="19">
                  <c:v>2008.0</c:v>
                </c:pt>
                <c:pt idx="20">
                  <c:v>2008.0</c:v>
                </c:pt>
                <c:pt idx="21">
                  <c:v>2008.0</c:v>
                </c:pt>
                <c:pt idx="22">
                  <c:v>2008.0</c:v>
                </c:pt>
                <c:pt idx="23">
                  <c:v>2008.0</c:v>
                </c:pt>
                <c:pt idx="24">
                  <c:v>2009.0</c:v>
                </c:pt>
                <c:pt idx="25">
                  <c:v>2009.0</c:v>
                </c:pt>
                <c:pt idx="26">
                  <c:v>2009.0</c:v>
                </c:pt>
                <c:pt idx="27">
                  <c:v>2009.0</c:v>
                </c:pt>
                <c:pt idx="28">
                  <c:v>2009.0</c:v>
                </c:pt>
                <c:pt idx="29">
                  <c:v>2009.0</c:v>
                </c:pt>
                <c:pt idx="30">
                  <c:v>2009.0</c:v>
                </c:pt>
                <c:pt idx="31">
                  <c:v>2009.0</c:v>
                </c:pt>
                <c:pt idx="32">
                  <c:v>2009.0</c:v>
                </c:pt>
                <c:pt idx="33">
                  <c:v>2009.0</c:v>
                </c:pt>
                <c:pt idx="34">
                  <c:v>2009.0</c:v>
                </c:pt>
                <c:pt idx="35">
                  <c:v>2009.0</c:v>
                </c:pt>
                <c:pt idx="36">
                  <c:v>2010.0</c:v>
                </c:pt>
                <c:pt idx="37">
                  <c:v>2010.0</c:v>
                </c:pt>
                <c:pt idx="38">
                  <c:v>2010.0</c:v>
                </c:pt>
                <c:pt idx="39">
                  <c:v>2010.0</c:v>
                </c:pt>
                <c:pt idx="40">
                  <c:v>2010.0</c:v>
                </c:pt>
                <c:pt idx="41">
                  <c:v>2010.0</c:v>
                </c:pt>
                <c:pt idx="42">
                  <c:v>2010.0</c:v>
                </c:pt>
                <c:pt idx="43">
                  <c:v>2010.0</c:v>
                </c:pt>
                <c:pt idx="44">
                  <c:v>2010.0</c:v>
                </c:pt>
                <c:pt idx="45">
                  <c:v>2010.0</c:v>
                </c:pt>
                <c:pt idx="46">
                  <c:v>2010.0</c:v>
                </c:pt>
                <c:pt idx="47">
                  <c:v>2010.0</c:v>
                </c:pt>
                <c:pt idx="48">
                  <c:v>2011.0</c:v>
                </c:pt>
                <c:pt idx="49">
                  <c:v>2011.0</c:v>
                </c:pt>
                <c:pt idx="50">
                  <c:v>2011.0</c:v>
                </c:pt>
                <c:pt idx="51">
                  <c:v>2011.0</c:v>
                </c:pt>
                <c:pt idx="52">
                  <c:v>2011.0</c:v>
                </c:pt>
                <c:pt idx="53">
                  <c:v>2011.0</c:v>
                </c:pt>
                <c:pt idx="54">
                  <c:v>2011.0</c:v>
                </c:pt>
                <c:pt idx="55">
                  <c:v>2011.0</c:v>
                </c:pt>
                <c:pt idx="56">
                  <c:v>2011.0</c:v>
                </c:pt>
                <c:pt idx="57">
                  <c:v>2011.0</c:v>
                </c:pt>
                <c:pt idx="58">
                  <c:v>2011.0</c:v>
                </c:pt>
                <c:pt idx="59">
                  <c:v>2011.0</c:v>
                </c:pt>
                <c:pt idx="60">
                  <c:v>2012.0</c:v>
                </c:pt>
                <c:pt idx="61">
                  <c:v>2012.0</c:v>
                </c:pt>
                <c:pt idx="62">
                  <c:v>2012.0</c:v>
                </c:pt>
                <c:pt idx="63">
                  <c:v>2012.0</c:v>
                </c:pt>
                <c:pt idx="64">
                  <c:v>2012.0</c:v>
                </c:pt>
                <c:pt idx="65">
                  <c:v>2012.0</c:v>
                </c:pt>
                <c:pt idx="66">
                  <c:v>2012.0</c:v>
                </c:pt>
                <c:pt idx="67">
                  <c:v>2012.0</c:v>
                </c:pt>
                <c:pt idx="68">
                  <c:v>2012.0</c:v>
                </c:pt>
                <c:pt idx="69">
                  <c:v>2012.0</c:v>
                </c:pt>
                <c:pt idx="70">
                  <c:v>2012.0</c:v>
                </c:pt>
                <c:pt idx="71">
                  <c:v>2012.0</c:v>
                </c:pt>
                <c:pt idx="72">
                  <c:v>2013.0</c:v>
                </c:pt>
                <c:pt idx="73">
                  <c:v>2013.0</c:v>
                </c:pt>
                <c:pt idx="74">
                  <c:v>2013.0</c:v>
                </c:pt>
                <c:pt idx="75">
                  <c:v>2013.0</c:v>
                </c:pt>
                <c:pt idx="76">
                  <c:v>2013.0</c:v>
                </c:pt>
                <c:pt idx="77">
                  <c:v>2013.0</c:v>
                </c:pt>
                <c:pt idx="78">
                  <c:v>2013.0</c:v>
                </c:pt>
                <c:pt idx="79">
                  <c:v>2013.0</c:v>
                </c:pt>
                <c:pt idx="80">
                  <c:v>2013.0</c:v>
                </c:pt>
                <c:pt idx="81">
                  <c:v>2013.0</c:v>
                </c:pt>
                <c:pt idx="82">
                  <c:v>2013.0</c:v>
                </c:pt>
                <c:pt idx="83">
                  <c:v>2013.0</c:v>
                </c:pt>
                <c:pt idx="84">
                  <c:v>2014.0</c:v>
                </c:pt>
                <c:pt idx="85">
                  <c:v>2014.0</c:v>
                </c:pt>
                <c:pt idx="86">
                  <c:v>2014.0</c:v>
                </c:pt>
                <c:pt idx="87">
                  <c:v>2014.0</c:v>
                </c:pt>
                <c:pt idx="88">
                  <c:v>2014.0</c:v>
                </c:pt>
                <c:pt idx="89">
                  <c:v>2014.0</c:v>
                </c:pt>
                <c:pt idx="90">
                  <c:v>2014.0</c:v>
                </c:pt>
                <c:pt idx="91">
                  <c:v>2014.0</c:v>
                </c:pt>
                <c:pt idx="92">
                  <c:v>2014.0</c:v>
                </c:pt>
                <c:pt idx="93">
                  <c:v>2014.0</c:v>
                </c:pt>
                <c:pt idx="94">
                  <c:v>2014.0</c:v>
                </c:pt>
                <c:pt idx="95">
                  <c:v>2014.0</c:v>
                </c:pt>
                <c:pt idx="96">
                  <c:v>2015.0</c:v>
                </c:pt>
                <c:pt idx="97">
                  <c:v>2015.0</c:v>
                </c:pt>
                <c:pt idx="98">
                  <c:v>2015.0</c:v>
                </c:pt>
                <c:pt idx="99">
                  <c:v>2015.0</c:v>
                </c:pt>
                <c:pt idx="100">
                  <c:v>2015.0</c:v>
                </c:pt>
                <c:pt idx="101">
                  <c:v>2015.0</c:v>
                </c:pt>
                <c:pt idx="102">
                  <c:v>2015.0</c:v>
                </c:pt>
                <c:pt idx="103">
                  <c:v>2015.0</c:v>
                </c:pt>
              </c:numCache>
            </c:numRef>
          </c:cat>
          <c:val>
            <c:numRef>
              <c:f>Sheet4!$K$3:$K$106</c:f>
              <c:numCache>
                <c:formatCode>General</c:formatCode>
                <c:ptCount val="104"/>
                <c:pt idx="0">
                  <c:v>100.0041669803527</c:v>
                </c:pt>
                <c:pt idx="1">
                  <c:v>100.7559415902405</c:v>
                </c:pt>
                <c:pt idx="2">
                  <c:v>96.32955720477001</c:v>
                </c:pt>
                <c:pt idx="3">
                  <c:v>101.6852132148683</c:v>
                </c:pt>
                <c:pt idx="4">
                  <c:v>96.67810809429169</c:v>
                </c:pt>
                <c:pt idx="5">
                  <c:v>99.43949647194372</c:v>
                </c:pt>
                <c:pt idx="6">
                  <c:v>102.0080507470501</c:v>
                </c:pt>
                <c:pt idx="7">
                  <c:v>97.269464639178</c:v>
                </c:pt>
                <c:pt idx="8">
                  <c:v>93.9212402996309</c:v>
                </c:pt>
                <c:pt idx="9">
                  <c:v>92.41015385117327</c:v>
                </c:pt>
                <c:pt idx="10">
                  <c:v>92.88936163939965</c:v>
                </c:pt>
                <c:pt idx="11">
                  <c:v>89.62857100437333</c:v>
                </c:pt>
                <c:pt idx="12">
                  <c:v>92.8348199852907</c:v>
                </c:pt>
                <c:pt idx="13">
                  <c:v>93.89818141179477</c:v>
                </c:pt>
                <c:pt idx="14">
                  <c:v>95.7374442636586</c:v>
                </c:pt>
                <c:pt idx="15">
                  <c:v>92.99699021592441</c:v>
                </c:pt>
                <c:pt idx="16">
                  <c:v>99.15347135270765</c:v>
                </c:pt>
                <c:pt idx="17">
                  <c:v>96.8441307892771</c:v>
                </c:pt>
                <c:pt idx="18">
                  <c:v>93.86864091277279</c:v>
                </c:pt>
                <c:pt idx="19">
                  <c:v>94.15809237637347</c:v>
                </c:pt>
                <c:pt idx="20">
                  <c:v>97.98870725815384</c:v>
                </c:pt>
                <c:pt idx="21">
                  <c:v>93.80639127689064</c:v>
                </c:pt>
                <c:pt idx="22">
                  <c:v>94.87297289971821</c:v>
                </c:pt>
                <c:pt idx="23">
                  <c:v>98.43131138208378</c:v>
                </c:pt>
                <c:pt idx="24">
                  <c:v>91.04511418191766</c:v>
                </c:pt>
                <c:pt idx="25">
                  <c:v>95.58025695204391</c:v>
                </c:pt>
                <c:pt idx="26">
                  <c:v>87.35575916994605</c:v>
                </c:pt>
                <c:pt idx="27">
                  <c:v>89.99838252237565</c:v>
                </c:pt>
                <c:pt idx="28">
                  <c:v>87.09338071893939</c:v>
                </c:pt>
                <c:pt idx="29">
                  <c:v>84.39849852674573</c:v>
                </c:pt>
                <c:pt idx="30">
                  <c:v>87.59262697432902</c:v>
                </c:pt>
                <c:pt idx="31">
                  <c:v>89.99430028569352</c:v>
                </c:pt>
                <c:pt idx="32">
                  <c:v>89.21931779315115</c:v>
                </c:pt>
                <c:pt idx="33">
                  <c:v>90.45707606380995</c:v>
                </c:pt>
                <c:pt idx="34">
                  <c:v>90.9604043740704</c:v>
                </c:pt>
                <c:pt idx="35">
                  <c:v>91.10749789383424</c:v>
                </c:pt>
                <c:pt idx="36">
                  <c:v>93.54965857752397</c:v>
                </c:pt>
                <c:pt idx="37">
                  <c:v>93.5909274739001</c:v>
                </c:pt>
                <c:pt idx="38">
                  <c:v>89.45011685274359</c:v>
                </c:pt>
                <c:pt idx="39">
                  <c:v>89.06980552927224</c:v>
                </c:pt>
                <c:pt idx="40">
                  <c:v>87.64757014235751</c:v>
                </c:pt>
                <c:pt idx="41">
                  <c:v>91.95799383872278</c:v>
                </c:pt>
                <c:pt idx="42">
                  <c:v>91.20932358503182</c:v>
                </c:pt>
                <c:pt idx="43">
                  <c:v>96.49609887781048</c:v>
                </c:pt>
                <c:pt idx="44">
                  <c:v>94.91802417572583</c:v>
                </c:pt>
                <c:pt idx="45">
                  <c:v>98.80042691130843</c:v>
                </c:pt>
                <c:pt idx="46">
                  <c:v>97.34657748267327</c:v>
                </c:pt>
                <c:pt idx="47">
                  <c:v>100.1664732384261</c:v>
                </c:pt>
                <c:pt idx="48">
                  <c:v>92.45264570453851</c:v>
                </c:pt>
                <c:pt idx="49">
                  <c:v>90.81708340555714</c:v>
                </c:pt>
                <c:pt idx="50">
                  <c:v>94.14624179348026</c:v>
                </c:pt>
                <c:pt idx="51">
                  <c:v>93.24648644600431</c:v>
                </c:pt>
                <c:pt idx="52">
                  <c:v>97.50092323734435</c:v>
                </c:pt>
                <c:pt idx="53">
                  <c:v>94.25705216574216</c:v>
                </c:pt>
                <c:pt idx="54">
                  <c:v>93.37845538497601</c:v>
                </c:pt>
                <c:pt idx="55">
                  <c:v>84.69347563622725</c:v>
                </c:pt>
                <c:pt idx="56">
                  <c:v>83.72641507794468</c:v>
                </c:pt>
                <c:pt idx="57">
                  <c:v>83.4926232314005</c:v>
                </c:pt>
                <c:pt idx="58">
                  <c:v>78.04840001158209</c:v>
                </c:pt>
                <c:pt idx="59">
                  <c:v>75.14840656725508</c:v>
                </c:pt>
                <c:pt idx="60">
                  <c:v>73.6393480717788</c:v>
                </c:pt>
                <c:pt idx="61">
                  <c:v>73.9958138911204</c:v>
                </c:pt>
                <c:pt idx="62">
                  <c:v>75.7463999520628</c:v>
                </c:pt>
                <c:pt idx="63">
                  <c:v>78.65253986710677</c:v>
                </c:pt>
                <c:pt idx="64">
                  <c:v>77.49293021705996</c:v>
                </c:pt>
                <c:pt idx="65">
                  <c:v>71.28366305267997</c:v>
                </c:pt>
                <c:pt idx="66">
                  <c:v>70.55564310720511</c:v>
                </c:pt>
                <c:pt idx="67">
                  <c:v>69.37531913123976</c:v>
                </c:pt>
                <c:pt idx="68">
                  <c:v>68.42577504143959</c:v>
                </c:pt>
                <c:pt idx="69">
                  <c:v>71.5755972623172</c:v>
                </c:pt>
                <c:pt idx="70">
                  <c:v>71.7473382235999</c:v>
                </c:pt>
                <c:pt idx="71">
                  <c:v>72.08914745885251</c:v>
                </c:pt>
                <c:pt idx="72">
                  <c:v>74.37932584258814</c:v>
                </c:pt>
                <c:pt idx="73">
                  <c:v>74.36401756166745</c:v>
                </c:pt>
                <c:pt idx="74">
                  <c:v>71.20206176452673</c:v>
                </c:pt>
                <c:pt idx="75">
                  <c:v>61.83575401480555</c:v>
                </c:pt>
                <c:pt idx="76">
                  <c:v>57.04069063263073</c:v>
                </c:pt>
                <c:pt idx="77">
                  <c:v>54.90067954764039</c:v>
                </c:pt>
                <c:pt idx="78">
                  <c:v>57.2721719446495</c:v>
                </c:pt>
                <c:pt idx="79">
                  <c:v>63.93872437449386</c:v>
                </c:pt>
                <c:pt idx="80">
                  <c:v>68.52430825439393</c:v>
                </c:pt>
                <c:pt idx="81">
                  <c:v>62.95956481450036</c:v>
                </c:pt>
                <c:pt idx="82">
                  <c:v>61.17224007462208</c:v>
                </c:pt>
                <c:pt idx="83">
                  <c:v>61.94327213316556</c:v>
                </c:pt>
                <c:pt idx="84">
                  <c:v>62.47798950088914</c:v>
                </c:pt>
                <c:pt idx="85">
                  <c:v>60.35455646519733</c:v>
                </c:pt>
                <c:pt idx="86">
                  <c:v>59.9472041776279</c:v>
                </c:pt>
                <c:pt idx="87">
                  <c:v>61.36080485917142</c:v>
                </c:pt>
                <c:pt idx="88">
                  <c:v>59.66059068477713</c:v>
                </c:pt>
                <c:pt idx="89">
                  <c:v>60.62125143636452</c:v>
                </c:pt>
                <c:pt idx="90">
                  <c:v>65.5786427081067</c:v>
                </c:pt>
                <c:pt idx="91">
                  <c:v>61.74684841069715</c:v>
                </c:pt>
                <c:pt idx="92">
                  <c:v>62.42368333622791</c:v>
                </c:pt>
                <c:pt idx="93">
                  <c:v>61.739480128222</c:v>
                </c:pt>
                <c:pt idx="94">
                  <c:v>65.49723306995333</c:v>
                </c:pt>
                <c:pt idx="95">
                  <c:v>66.44880266762597</c:v>
                </c:pt>
                <c:pt idx="96">
                  <c:v>65.18891206778439</c:v>
                </c:pt>
                <c:pt idx="97">
                  <c:v>65.23076336888458</c:v>
                </c:pt>
                <c:pt idx="98">
                  <c:v>64.6686724854291</c:v>
                </c:pt>
                <c:pt idx="99">
                  <c:v>65.30500431615046</c:v>
                </c:pt>
                <c:pt idx="100">
                  <c:v>62.40792367043176</c:v>
                </c:pt>
                <c:pt idx="101">
                  <c:v>64.5542635488277</c:v>
                </c:pt>
                <c:pt idx="102">
                  <c:v>60.44306889912126</c:v>
                </c:pt>
                <c:pt idx="103">
                  <c:v>62.8448787849663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3678184"/>
        <c:axId val="-2143962104"/>
      </c:lineChart>
      <c:catAx>
        <c:axId val="-214367818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3962104"/>
        <c:crosses val="autoZero"/>
        <c:auto val="1"/>
        <c:lblAlgn val="ctr"/>
        <c:lblOffset val="100"/>
        <c:tickLblSkip val="12"/>
        <c:tickMarkSkip val="12"/>
        <c:noMultiLvlLbl val="0"/>
      </c:catAx>
      <c:valAx>
        <c:axId val="-2143962104"/>
        <c:scaling>
          <c:orientation val="minMax"/>
          <c:min val="40.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3678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CBA5-DAA2-B84F-A275-E0FFB78DF16A}" type="datetimeFigureOut">
              <a:rPr lang="en-US" smtClean="0"/>
              <a:t>15-12-01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191D-3568-A045-AA14-81F98B2457E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CBA5-DAA2-B84F-A275-E0FFB78DF16A}" type="datetimeFigureOut">
              <a:rPr lang="en-US" smtClean="0"/>
              <a:t>15-12-01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191D-3568-A045-AA14-81F98B245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CBA5-DAA2-B84F-A275-E0FFB78DF16A}" type="datetimeFigureOut">
              <a:rPr lang="en-US" smtClean="0"/>
              <a:t>15-12-01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191D-3568-A045-AA14-81F98B245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CBA5-DAA2-B84F-A275-E0FFB78DF16A}" type="datetimeFigureOut">
              <a:rPr lang="en-US" smtClean="0"/>
              <a:t>15-12-01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191D-3568-A045-AA14-81F98B245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CBA5-DAA2-B84F-A275-E0FFB78DF16A}" type="datetimeFigureOut">
              <a:rPr lang="en-US" smtClean="0"/>
              <a:t>15-12-01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191D-3568-A045-AA14-81F98B2457E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CBA5-DAA2-B84F-A275-E0FFB78DF16A}" type="datetimeFigureOut">
              <a:rPr lang="en-US" smtClean="0"/>
              <a:t>15-12-01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191D-3568-A045-AA14-81F98B245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CBA5-DAA2-B84F-A275-E0FFB78DF16A}" type="datetimeFigureOut">
              <a:rPr lang="en-US" smtClean="0"/>
              <a:t>15-12-01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191D-3568-A045-AA14-81F98B2457E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CBA5-DAA2-B84F-A275-E0FFB78DF16A}" type="datetimeFigureOut">
              <a:rPr lang="en-US" smtClean="0"/>
              <a:t>15-12-01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191D-3568-A045-AA14-81F98B245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CBA5-DAA2-B84F-A275-E0FFB78DF16A}" type="datetimeFigureOut">
              <a:rPr lang="en-US" smtClean="0"/>
              <a:t>15-12-01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191D-3568-A045-AA14-81F98B245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CBA5-DAA2-B84F-A275-E0FFB78DF16A}" type="datetimeFigureOut">
              <a:rPr lang="en-US" smtClean="0"/>
              <a:t>15-12-01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191D-3568-A045-AA14-81F98B2457E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CBA5-DAA2-B84F-A275-E0FFB78DF16A}" type="datetimeFigureOut">
              <a:rPr lang="en-US" smtClean="0"/>
              <a:t>15-12-01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9191D-3568-A045-AA14-81F98B245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A56CBA5-DAA2-B84F-A275-E0FFB78DF16A}" type="datetimeFigureOut">
              <a:rPr lang="en-US" smtClean="0"/>
              <a:t>15-12-01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799191D-3568-A045-AA14-81F98B2457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Secular Stagnation vs. Productivity Slowdown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Jeremy </a:t>
            </a:r>
            <a:r>
              <a:rPr lang="en-US" dirty="0" err="1" smtClean="0"/>
              <a:t>Meng</a:t>
            </a:r>
            <a:r>
              <a:rPr lang="en-US" dirty="0" smtClean="0"/>
              <a:t>, Madeline Hanson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44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Secular Stagnation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increase aggregate demand.  This can be done through:</a:t>
            </a:r>
          </a:p>
          <a:p>
            <a:pPr lvl="1"/>
            <a:r>
              <a:rPr lang="en-US" dirty="0" smtClean="0"/>
              <a:t>Fiscal policy</a:t>
            </a:r>
          </a:p>
          <a:p>
            <a:pPr lvl="1"/>
            <a:r>
              <a:rPr lang="en-US" dirty="0" smtClean="0"/>
              <a:t>Promoting business confidence </a:t>
            </a:r>
          </a:p>
          <a:p>
            <a:pPr lvl="1"/>
            <a:r>
              <a:rPr lang="en-US" dirty="0" smtClean="0"/>
              <a:t>Increasing access to private investment </a:t>
            </a:r>
          </a:p>
          <a:p>
            <a:pPr lvl="1"/>
            <a:r>
              <a:rPr lang="en-US" dirty="0" smtClean="0"/>
              <a:t>Reducing income inequality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33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3487"/>
            <a:ext cx="9144000" cy="956256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Supply side view: low potential output growth!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13507"/>
            <a:ext cx="3409682" cy="4153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Productivity growth</a:t>
            </a:r>
            <a:endParaRPr lang="en-CA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29547" y="1848578"/>
            <a:ext cx="1" cy="3380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2656268" y="1852143"/>
            <a:ext cx="743755" cy="260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09681" y="1813506"/>
            <a:ext cx="4510826" cy="85966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100" dirty="0">
                <a:solidFill>
                  <a:srgbClr val="FF0000"/>
                </a:solidFill>
              </a:rPr>
              <a:t>AS effect</a:t>
            </a:r>
            <a:r>
              <a:rPr lang="en-CA" sz="2100" dirty="0"/>
              <a:t>: output per capita growth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650051" y="1809941"/>
            <a:ext cx="0" cy="3767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 rot="5400000">
            <a:off x="5394638" y="2272317"/>
            <a:ext cx="540913" cy="299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29548" y="2740787"/>
            <a:ext cx="6402870" cy="41534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000" dirty="0"/>
              <a:t>Slower growth in capital to maintain capital-output ratio </a:t>
            </a:r>
          </a:p>
        </p:txBody>
      </p:sp>
      <p:sp>
        <p:nvSpPr>
          <p:cNvPr id="13" name="Right Arrow 12"/>
          <p:cNvSpPr/>
          <p:nvPr/>
        </p:nvSpPr>
        <p:spPr>
          <a:xfrm rot="5400000">
            <a:off x="5447130" y="3184474"/>
            <a:ext cx="435928" cy="2994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240369" y="3532836"/>
            <a:ext cx="3409682" cy="41534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100" dirty="0"/>
              <a:t>Lower net investment </a:t>
            </a:r>
          </a:p>
        </p:txBody>
      </p:sp>
      <p:sp>
        <p:nvSpPr>
          <p:cNvPr id="17" name="Right Arrow 16"/>
          <p:cNvSpPr/>
          <p:nvPr/>
        </p:nvSpPr>
        <p:spPr>
          <a:xfrm rot="5400000">
            <a:off x="5394636" y="4068918"/>
            <a:ext cx="540913" cy="299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240369" y="4489091"/>
            <a:ext cx="3409682" cy="41534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100" dirty="0">
                <a:solidFill>
                  <a:srgbClr val="FF0000"/>
                </a:solidFill>
              </a:rPr>
              <a:t>AD effect</a:t>
            </a:r>
            <a:r>
              <a:rPr lang="en-CA" sz="2100" dirty="0"/>
              <a:t>: demand  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732429" y="4489091"/>
            <a:ext cx="1" cy="3380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1275699" y="3682553"/>
            <a:ext cx="2984678" cy="241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255690" y="2228850"/>
            <a:ext cx="9659" cy="14778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231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Q: Why is output growth is so low today?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A</a:t>
            </a:r>
            <a:r>
              <a:rPr lang="en-CA" dirty="0" smtClean="0"/>
              <a:t>: </a:t>
            </a:r>
          </a:p>
          <a:p>
            <a:pPr marL="0" indent="0">
              <a:buNone/>
            </a:pPr>
            <a:r>
              <a:rPr lang="en-CA" b="1" dirty="0" smtClean="0"/>
              <a:t>Diminishing </a:t>
            </a:r>
            <a:r>
              <a:rPr lang="en-CA" b="1" dirty="0"/>
              <a:t>return from digital electronic revolution (TFP Labor Productivity   )</a:t>
            </a:r>
          </a:p>
          <a:p>
            <a:endParaRPr lang="en-CA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154817" y="2390778"/>
            <a:ext cx="0" cy="4893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97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Theoretical view: sources of </a:t>
            </a:r>
            <a:r>
              <a:rPr lang="en-CA" dirty="0" err="1"/>
              <a:t>prod’ty</a:t>
            </a:r>
            <a:r>
              <a:rPr lang="en-CA" dirty="0"/>
              <a:t> slowing downing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CA" dirty="0"/>
                  <a:t>Production function: </a:t>
                </a:r>
                <a14:m>
                  <m:oMath xmlns:m="http://schemas.openxmlformats.org/officeDocument/2006/math" xmlns="">
                    <m:r>
                      <a:rPr lang="en-CA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CA" i="1">
                            <a:latin typeface="Cambria Math" panose="02040503050406030204" pitchFamily="18" charset="0"/>
                          </a:rPr>
                          <m:t>0.3</m:t>
                        </m:r>
                      </m:sup>
                    </m:sSup>
                    <m:sSup>
                      <m:sSup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CA" i="1">
                            <a:latin typeface="Cambria Math" panose="02040503050406030204" pitchFamily="18" charset="0"/>
                          </a:rPr>
                          <m:t>0.7</m:t>
                        </m:r>
                      </m:sup>
                    </m:sSup>
                  </m:oMath>
                </a14:m>
                <a:r>
                  <a:rPr lang="en-CA" i="1" dirty="0">
                    <a:latin typeface="Cambria Math" panose="02040503050406030204" pitchFamily="18" charset="0"/>
                  </a:rPr>
                  <a:t>  </a:t>
                </a:r>
                <a:r>
                  <a:rPr lang="en-CA" dirty="0">
                    <a:latin typeface="Cambria Math" panose="02040503050406030204" pitchFamily="18" charset="0"/>
                  </a:rPr>
                  <a:t>and in growth terms: </a:t>
                </a:r>
                <a14:m>
                  <m:oMath xmlns:m="http://schemas.openxmlformats.org/officeDocument/2006/math" xmlns="">
                    <m:r>
                      <a:rPr lang="en-CA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−0.3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−0.7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en-CA" i="1" dirty="0">
                  <a:latin typeface="Cambria Math" panose="02040503050406030204" pitchFamily="18" charset="0"/>
                </a:endParaRPr>
              </a:p>
              <a:p>
                <a:r>
                  <a:rPr lang="en-CA" dirty="0">
                    <a:latin typeface="Cambria Math" panose="02040503050406030204" pitchFamily="18" charset="0"/>
                  </a:rPr>
                  <a:t>Source 1: A term, TFP </a:t>
                </a:r>
              </a:p>
              <a:p>
                <a:pPr marL="0" indent="0">
                  <a:buNone/>
                </a:pPr>
                <a:endParaRPr lang="en-CA" dirty="0">
                  <a:latin typeface="Cambria Math" panose="02040503050406030204" pitchFamily="18" charset="0"/>
                </a:endParaRPr>
              </a:p>
              <a:p>
                <a:r>
                  <a:rPr lang="en-CA" dirty="0">
                    <a:latin typeface="Cambria Math" panose="02040503050406030204" pitchFamily="18" charset="0"/>
                  </a:rPr>
                  <a:t>Source 2:K term, capital</a:t>
                </a:r>
              </a:p>
              <a:p>
                <a:pPr marL="0" indent="0">
                  <a:buNone/>
                </a:pPr>
                <a:endParaRPr lang="en-CA" dirty="0">
                  <a:latin typeface="Cambria Math" panose="02040503050406030204" pitchFamily="18" charset="0"/>
                </a:endParaRPr>
              </a:p>
              <a:p>
                <a:r>
                  <a:rPr lang="en-CA" dirty="0">
                    <a:latin typeface="Cambria Math" panose="02040503050406030204" pitchFamily="18" charset="0"/>
                  </a:rPr>
                  <a:t>Source 3: L term </a:t>
                </a:r>
                <a14:m>
                  <m:oMath xmlns:m="http://schemas.openxmlformats.org/officeDocument/2006/math" xmlns="">
                    <m:r>
                      <a:rPr lang="en-CA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𝑡𝑜𝑡𝑎𝑙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h𝑜𝑢𝑟𝑠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𝑤𝑜𝑟𝑘𝑒𝑑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𝐿𝑎𝑏𝑜𝑟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i="1">
                        <a:latin typeface="Cambria Math" panose="02040503050406030204" pitchFamily="18" charset="0"/>
                      </a:rPr>
                      <m:t>𝑓𝑜𝑟𝑐𝑒</m:t>
                    </m:r>
                    <m:r>
                      <a:rPr lang="en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𝑎𝑣𝑒𝑟𝑎𝑔𝑒</m:t>
                    </m:r>
                    <m:r>
                      <a:rPr lang="en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h𝑜𝑢𝑟𝑠</m:t>
                    </m:r>
                    <m:r>
                      <a:rPr lang="en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𝑤𝑜𝑟𝑘𝑒𝑑</m:t>
                    </m:r>
                  </m:oMath>
                </a14:m>
                <a:endParaRPr lang="en-CA" dirty="0"/>
              </a:p>
              <a:p>
                <a:pPr lvl="1"/>
                <a:r>
                  <a:rPr lang="en-CA" dirty="0"/>
                  <a:t>Labor force participation rate (LFPR)</a:t>
                </a:r>
              </a:p>
              <a:p>
                <a:pPr lvl="1"/>
                <a:r>
                  <a:rPr lang="en-CA" dirty="0"/>
                  <a:t>Population growth</a:t>
                </a:r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1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494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T</a:t>
            </a:r>
            <a:r>
              <a:rPr lang="en-CA" dirty="0" smtClean="0"/>
              <a:t>hree </a:t>
            </a:r>
            <a:r>
              <a:rPr lang="en-CA" dirty="0"/>
              <a:t>industrial revolutions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IR #1</a:t>
            </a:r>
          </a:p>
          <a:p>
            <a:r>
              <a:rPr lang="en-CA" dirty="0"/>
              <a:t>1770-1840, has impact until 1900</a:t>
            </a:r>
          </a:p>
          <a:p>
            <a:r>
              <a:rPr lang="en-CA" dirty="0"/>
              <a:t>Revolution of steam engine</a:t>
            </a:r>
          </a:p>
          <a:p>
            <a:pPr marL="0" indent="0">
              <a:buNone/>
            </a:pPr>
            <a:r>
              <a:rPr lang="en-CA" dirty="0"/>
              <a:t>IR#2 </a:t>
            </a:r>
          </a:p>
          <a:p>
            <a:r>
              <a:rPr lang="en-CA" dirty="0"/>
              <a:t>1870-1920, has impact until 1970</a:t>
            </a:r>
          </a:p>
          <a:p>
            <a:r>
              <a:rPr lang="en-CA" dirty="0"/>
              <a:t>Revolution of electricity, internal combustion engine, organic chemistry, and medicine</a:t>
            </a:r>
          </a:p>
          <a:p>
            <a:pPr marL="0" indent="0">
              <a:buNone/>
            </a:pPr>
            <a:r>
              <a:rPr lang="en-CA" dirty="0"/>
              <a:t>IR#3 </a:t>
            </a:r>
          </a:p>
          <a:p>
            <a:r>
              <a:rPr lang="en-CA" dirty="0"/>
              <a:t>1960</a:t>
            </a:r>
          </a:p>
          <a:p>
            <a:r>
              <a:rPr lang="en-CA" dirty="0"/>
              <a:t>information technology: PC, internet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684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Evidence 1:  Diminishing return of IR#1&amp;2 </a:t>
            </a:r>
            <a:endParaRPr lang="en-CA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50" y="2082020"/>
            <a:ext cx="8436649" cy="4178104"/>
          </a:xfrm>
        </p:spPr>
      </p:pic>
      <p:sp>
        <p:nvSpPr>
          <p:cNvPr id="9" name="TextBox 8"/>
          <p:cNvSpPr txBox="1"/>
          <p:nvPr/>
        </p:nvSpPr>
        <p:spPr>
          <a:xfrm>
            <a:off x="6513342" y="2801312"/>
            <a:ext cx="1294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IR#3</a:t>
            </a:r>
            <a:endParaRPr lang="en-CA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7772" y="2845356"/>
            <a:ext cx="1294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IR#2</a:t>
            </a:r>
            <a:endParaRPr lang="en-CA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45587" y="6260124"/>
            <a:ext cx="270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Source: Gordon 2014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3371194" y="1497245"/>
            <a:ext cx="3938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U.S. TFP</a:t>
            </a:r>
            <a:endParaRPr lang="en-CA" sz="3200" dirty="0"/>
          </a:p>
        </p:txBody>
      </p:sp>
      <p:sp>
        <p:nvSpPr>
          <p:cNvPr id="13" name="Down Arrow 12"/>
          <p:cNvSpPr/>
          <p:nvPr/>
        </p:nvSpPr>
        <p:spPr>
          <a:xfrm>
            <a:off x="1448972" y="3432517"/>
            <a:ext cx="618979" cy="1083212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067885" y="3432517"/>
            <a:ext cx="618979" cy="1083212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5992836" y="3085154"/>
            <a:ext cx="618979" cy="1083212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16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Evidence 2: IR #3 impacts only for a decade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82018"/>
            <a:ext cx="8229600" cy="38826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199" y="6139321"/>
            <a:ext cx="5732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Source: US: Gordon 2014; CA: Author’s calculation</a:t>
            </a:r>
          </a:p>
          <a:p>
            <a:r>
              <a:rPr lang="en-CA" dirty="0" smtClean="0"/>
              <a:t>Note: 2005-2013 excludes 2008 and 2009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8418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Evidence 3: Contribution to GDP from ICT MFG disappears</a:t>
            </a:r>
            <a:endParaRPr lang="en-CA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277574"/>
              </p:ext>
            </p:extLst>
          </p:nvPr>
        </p:nvGraphicFramePr>
        <p:xfrm>
          <a:off x="457200" y="1913206"/>
          <a:ext cx="8229600" cy="4187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277970"/>
            <a:ext cx="3746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Source: Author’s calculation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9764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Counter evidence 1: measurement of 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CA" dirty="0" smtClean="0"/>
              <a:t>Issue: flow and stocks of fixed non-residential capital vs Fixed capital-building, machinery, and equipment 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4717" y="2743200"/>
            <a:ext cx="8761862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dirty="0" smtClean="0"/>
              <a:t>Counter evidence 2: actual and potential TFP</a:t>
            </a:r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809999"/>
            <a:ext cx="8229600" cy="27682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4363423"/>
            <a:ext cx="2706806" cy="4153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CA" dirty="0" smtClean="0"/>
              <a:t>Productivity growth</a:t>
            </a:r>
            <a:endParaRPr lang="en-CA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0848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Interaction between supply and demand side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156138" y="4415475"/>
            <a:ext cx="1" cy="3380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609600" y="5332190"/>
            <a:ext cx="3409682" cy="41534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sz="2100" dirty="0">
                <a:solidFill>
                  <a:srgbClr val="292934"/>
                </a:solidFill>
              </a:rPr>
              <a:t>Lower net investment 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1963003" y="4718146"/>
            <a:ext cx="220639" cy="614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85648" y="4397720"/>
            <a:ext cx="2706806" cy="4153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CA" dirty="0" smtClean="0"/>
              <a:t>Productivity growth</a:t>
            </a:r>
            <a:endParaRPr lang="en-CA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85648" y="5332190"/>
            <a:ext cx="3409682" cy="41534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sz="2100" dirty="0">
                <a:solidFill>
                  <a:srgbClr val="292934"/>
                </a:solidFill>
              </a:rPr>
              <a:t>Lower net investment </a:t>
            </a:r>
          </a:p>
        </p:txBody>
      </p:sp>
      <p:sp>
        <p:nvSpPr>
          <p:cNvPr id="16" name="Right Arrow 15"/>
          <p:cNvSpPr/>
          <p:nvPr/>
        </p:nvSpPr>
        <p:spPr>
          <a:xfrm rot="16200000">
            <a:off x="5408851" y="4935726"/>
            <a:ext cx="632772" cy="26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3625756" y="4691389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vs</a:t>
            </a:r>
            <a:endParaRPr lang="en-CA" sz="28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177654" y="4397720"/>
            <a:ext cx="1" cy="3380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925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Q:Supply or demand side Problem? 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A: uncertain the real cause </a:t>
                </a:r>
              </a:p>
              <a:p>
                <a:r>
                  <a:rPr lang="en-CA" dirty="0" smtClean="0"/>
                  <a:t>Luckily, </a:t>
                </a:r>
              </a:p>
              <a:p>
                <a:pPr lvl="1"/>
                <a:r>
                  <a:rPr lang="en-CA" dirty="0" smtClean="0"/>
                  <a:t>Living standard in Canada is improving </a:t>
                </a:r>
              </a:p>
              <a:p>
                <a:pPr lvl="2"/>
                <a:r>
                  <a:rPr lang="en-CA" dirty="0" smtClean="0"/>
                  <a:t>Productivity identity: 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den>
                    </m:f>
                    <m:r>
                      <a:rPr lang="en-C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CA" dirty="0" smtClean="0"/>
                  <a:t>   y growth </a:t>
                </a:r>
                <a14:m>
                  <m:oMath xmlns:m="http://schemas.openxmlformats.org/officeDocument/2006/math" xmlns="">
                    <m:r>
                      <a:rPr lang="en-C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CA" dirty="0" smtClean="0"/>
                  <a:t> population growth </a:t>
                </a:r>
              </a:p>
              <a:p>
                <a:pPr lvl="1"/>
                <a:r>
                  <a:rPr lang="en-CA" dirty="0" smtClean="0"/>
                  <a:t>Due to the immigration of high skilled workers, Canada escapes the decline of the labor  </a:t>
                </a:r>
              </a:p>
              <a:p>
                <a:pPr lvl="1"/>
                <a:endParaRPr lang="en-CA" dirty="0" smtClean="0"/>
              </a:p>
              <a:p>
                <a:pPr lvl="1"/>
                <a:endParaRPr lang="en-CA" dirty="0"/>
              </a:p>
              <a:p>
                <a:pPr lvl="1"/>
                <a:endParaRPr lang="en-CA" dirty="0" smtClean="0"/>
              </a:p>
              <a:p>
                <a:pPr lvl="1"/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87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821" y="4094328"/>
            <a:ext cx="7301551" cy="21154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199" y="6305266"/>
            <a:ext cx="4633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Source: US: Gordon 2014; CA: Author’s calculation</a:t>
            </a:r>
          </a:p>
          <a:p>
            <a:r>
              <a:rPr lang="en-CA" sz="1400" dirty="0" smtClean="0"/>
              <a:t>Note: 2005-2013 excludes 2008 and 2009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254864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Advanced economies have observed slow economic growth, despite low policy rates ever since the financial crisis</a:t>
            </a:r>
          </a:p>
          <a:p>
            <a:pPr lvl="1"/>
            <a:r>
              <a:rPr lang="en-US" dirty="0" smtClean="0"/>
              <a:t>Is this poor growth a  or demand side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191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Secular Stagnation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Definitions:</a:t>
            </a:r>
          </a:p>
          <a:p>
            <a:pPr lvl="1"/>
            <a:r>
              <a:rPr lang="en-US" sz="2800" dirty="0" smtClean="0"/>
              <a:t> Demand to invest is so low that it is insufficient to absorb savings in the economy (Hansen, 1939)</a:t>
            </a:r>
          </a:p>
          <a:p>
            <a:pPr lvl="1"/>
            <a:r>
              <a:rPr lang="en-US" sz="2800" dirty="0" smtClean="0"/>
              <a:t>“Negative real interest rates are needed to equate savings and investment” (</a:t>
            </a:r>
            <a:r>
              <a:rPr lang="en-US" sz="2800" dirty="0" err="1" smtClean="0"/>
              <a:t>Teulings</a:t>
            </a:r>
            <a:r>
              <a:rPr lang="en-US" sz="2800" dirty="0" smtClean="0"/>
              <a:t> and Baldwin, 2014)</a:t>
            </a:r>
          </a:p>
        </p:txBody>
      </p:sp>
    </p:spTree>
    <p:extLst>
      <p:ext uri="{BB962C8B-B14F-4D97-AF65-F5344CB8AC3E}">
        <p14:creationId xmlns:p14="http://schemas.microsoft.com/office/powerpoint/2010/main" val="2945398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Increasing Supply of Savings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Post-crisis risk aversion: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Capital and </a:t>
            </a:r>
            <a:r>
              <a:rPr lang="en-US" sz="3200" dirty="0"/>
              <a:t>collateral </a:t>
            </a:r>
            <a:r>
              <a:rPr lang="en-US" sz="3200" dirty="0" smtClean="0"/>
              <a:t>requirements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Increased </a:t>
            </a:r>
            <a:r>
              <a:rPr lang="en-US" sz="3200" dirty="0"/>
              <a:t>cost of financial </a:t>
            </a:r>
            <a:r>
              <a:rPr lang="en-US" sz="3200" dirty="0" smtClean="0"/>
              <a:t>intermediation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010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Increasing Supply of Savings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savings in EMEs</a:t>
            </a:r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294428"/>
              </p:ext>
            </p:extLst>
          </p:nvPr>
        </p:nvGraphicFramePr>
        <p:xfrm>
          <a:off x="905281" y="2080536"/>
          <a:ext cx="7242236" cy="3998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2675" y="6201078"/>
            <a:ext cx="2580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World 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99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Increasing </a:t>
            </a:r>
            <a:r>
              <a:rPr lang="en-US" dirty="0"/>
              <a:t>S</a:t>
            </a:r>
            <a:r>
              <a:rPr lang="en-US" dirty="0" smtClean="0"/>
              <a:t>upply of 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Growing income inequality</a:t>
            </a:r>
            <a:endParaRPr lang="en-US" dirty="0"/>
          </a:p>
        </p:txBody>
      </p:sp>
      <p:graphicFrame>
        <p:nvGraphicFramePr>
          <p:cNvPr id="4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108581"/>
              </p:ext>
            </p:extLst>
          </p:nvPr>
        </p:nvGraphicFramePr>
        <p:xfrm>
          <a:off x="892227" y="2124428"/>
          <a:ext cx="7400540" cy="4184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477000"/>
            <a:ext cx="2826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World 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8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Decreasing </a:t>
            </a:r>
            <a:r>
              <a:rPr lang="en-US" dirty="0"/>
              <a:t>D</a:t>
            </a:r>
            <a:r>
              <a:rPr lang="en-US" dirty="0" smtClean="0"/>
              <a:t>emand for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dirty="0" smtClean="0"/>
              <a:t>Lower population growth rates</a:t>
            </a:r>
          </a:p>
          <a:p>
            <a:endParaRPr lang="en-US" dirty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356663"/>
              </p:ext>
            </p:extLst>
          </p:nvPr>
        </p:nvGraphicFramePr>
        <p:xfrm>
          <a:off x="457200" y="1883909"/>
          <a:ext cx="8229600" cy="4465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199" y="6304595"/>
            <a:ext cx="277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World 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18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Decreasing </a:t>
            </a:r>
            <a:r>
              <a:rPr lang="en-US" dirty="0"/>
              <a:t>D</a:t>
            </a:r>
            <a:r>
              <a:rPr lang="en-US" dirty="0" smtClean="0"/>
              <a:t>emand for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costs of capital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/>
          <a:srcRect t="11447" b="11447"/>
          <a:stretch>
            <a:fillRect/>
          </a:stretch>
        </p:blipFill>
        <p:spPr>
          <a:xfrm>
            <a:off x="213990" y="2065262"/>
            <a:ext cx="8229600" cy="4216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3990" y="6477000"/>
            <a:ext cx="3434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Summers,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36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Financial instability</a:t>
            </a:r>
          </a:p>
          <a:p>
            <a:pPr lvl="1"/>
            <a:r>
              <a:rPr lang="en-US" sz="3200" dirty="0" smtClean="0"/>
              <a:t>Limited monetary policy effectiveness</a:t>
            </a:r>
          </a:p>
        </p:txBody>
      </p:sp>
    </p:spTree>
    <p:extLst>
      <p:ext uri="{BB962C8B-B14F-4D97-AF65-F5344CB8AC3E}">
        <p14:creationId xmlns:p14="http://schemas.microsoft.com/office/powerpoint/2010/main" val="2752173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877</TotalTime>
  <Words>612</Words>
  <Application>Microsoft Macintosh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Secular Stagnation vs. Productivity Slowdown</vt:lpstr>
      <vt:lpstr>Overview</vt:lpstr>
      <vt:lpstr>Secular Stagnation</vt:lpstr>
      <vt:lpstr>Factors Increasing Supply of Savings</vt:lpstr>
      <vt:lpstr>Factors Increasing Supply of Savings</vt:lpstr>
      <vt:lpstr>Factors Increasing Supply of Savings</vt:lpstr>
      <vt:lpstr>Factors Decreasing Demand for Investment</vt:lpstr>
      <vt:lpstr>Factors Decreasing Demand for Investment</vt:lpstr>
      <vt:lpstr>Implications</vt:lpstr>
      <vt:lpstr>Addressing Secular Stagnation </vt:lpstr>
      <vt:lpstr>Supply side view: low potential output growth! </vt:lpstr>
      <vt:lpstr>Q: Why is output growth is so low today?</vt:lpstr>
      <vt:lpstr>Theoretical view: sources of prod’ty slowing downing </vt:lpstr>
      <vt:lpstr>Three industrial revolutions </vt:lpstr>
      <vt:lpstr>Evidence 1:  Diminishing return of IR#1&amp;2 </vt:lpstr>
      <vt:lpstr>Evidence 2: IR #3 impacts only for a decade</vt:lpstr>
      <vt:lpstr>Evidence 3: Contribution to GDP from ICT MFG disappears</vt:lpstr>
      <vt:lpstr>Counter evidence 1: measurement of K</vt:lpstr>
      <vt:lpstr>Q:Supply or demand side Problem?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Secular Stagnation vs. Productivity Slowdown</dc:title>
  <dc:creator>Madeline Hanson</dc:creator>
  <cp:lastModifiedBy>Madeline Hanson</cp:lastModifiedBy>
  <cp:revision>25</cp:revision>
  <dcterms:created xsi:type="dcterms:W3CDTF">2015-11-15T00:47:37Z</dcterms:created>
  <dcterms:modified xsi:type="dcterms:W3CDTF">2015-12-01T15:05:24Z</dcterms:modified>
</cp:coreProperties>
</file>