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7" r:id="rId4"/>
    <p:sldId id="258" r:id="rId5"/>
    <p:sldId id="259" r:id="rId6"/>
    <p:sldId id="268" r:id="rId7"/>
    <p:sldId id="260" r:id="rId8"/>
    <p:sldId id="269" r:id="rId9"/>
    <p:sldId id="261" r:id="rId10"/>
    <p:sldId id="270" r:id="rId11"/>
    <p:sldId id="262" r:id="rId12"/>
    <p:sldId id="263" r:id="rId13"/>
    <p:sldId id="275" r:id="rId14"/>
    <p:sldId id="264" r:id="rId15"/>
    <p:sldId id="271" r:id="rId16"/>
    <p:sldId id="272" r:id="rId17"/>
    <p:sldId id="265" r:id="rId18"/>
    <p:sldId id="273" r:id="rId19"/>
    <p:sldId id="274" r:id="rId20"/>
    <p:sldId id="26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01" autoAdjust="0"/>
    <p:restoredTop sz="94660"/>
  </p:normalViewPr>
  <p:slideViewPr>
    <p:cSldViewPr snapToGrid="0">
      <p:cViewPr varScale="1">
        <p:scale>
          <a:sx n="92" d="100"/>
          <a:sy n="92" d="100"/>
        </p:scale>
        <p:origin x="73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https://d.docs.live.net/5bd75a543caabc1b/Documents/ECON%20421/Presentation/Real%20Interest%20Rates%20Canada%20USA%20and%20China%201966-2015.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5bd75a543caabc1b/Documents/ECON%20421/Presentation/Real%20Interest%20Rates%20Canada%20USA%20and%20China%201966-2015.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ESterner\Downloads\lookup.csv"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d.docs.live.net/5bd75a543caabc1b/Documents/ECON%20421/Presentation/Real%20Interest%20Rates%20Canada%20USA%20and%20China%201966-2015.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d.docs.live.net/5bd75a543caabc1b/Documents/ECON%20421/Presentation/Real%20Interest%20Rates%20Canada%20USA%20and%20China%201966-2015.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ESterner\Downloads\Popular%20indicator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d.docs.live.net/5bd75a543caabc1b/Documents/ECON%20421/Presentation/Real%20Interest%20Rates%20Canada%20USA%20and%20China%201966-2015.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d.docs.live.net/5bd75a543caabc1b/Documents/ECON%20421/Presentation/Real%20Interest%20Rates%20Canada%20USA%20and%20China%201966-2015.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d.docs.live.net/5bd75a543caabc1b/Documents/ECON%20421/Presentation/Real%20Interest%20Rates%20Canada%20USA%20and%20China%201966-2015.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a:t>Real Interest Rates over</a:t>
            </a:r>
            <a:r>
              <a:rPr lang="en-US" sz="1800" baseline="0"/>
              <a:t> the last 50 Years</a:t>
            </a:r>
            <a:endParaRPr lang="en-US" sz="1800"/>
          </a:p>
        </c:rich>
      </c:tx>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2604046293509338E-2"/>
          <c:y val="8.5065410481275888E-2"/>
          <c:w val="0.88214969992965464"/>
          <c:h val="0.86002718902241126"/>
        </c:manualLayout>
      </c:layout>
      <c:lineChart>
        <c:grouping val="standard"/>
        <c:varyColors val="0"/>
        <c:ser>
          <c:idx val="0"/>
          <c:order val="0"/>
          <c:tx>
            <c:v>Canada</c:v>
          </c:tx>
          <c:spPr>
            <a:ln w="28575" cap="rnd">
              <a:solidFill>
                <a:schemeClr val="accent1"/>
              </a:solidFill>
              <a:round/>
            </a:ln>
            <a:effectLst/>
          </c:spPr>
          <c:marker>
            <c:symbol val="none"/>
          </c:marker>
          <c:cat>
            <c:numRef>
              <c:f>'[Real Interest Rates Canada USA and China 1966-2015.xlsx]Data'!$E$1:$BA$1</c:f>
              <c:numCache>
                <c:formatCode>General</c:formatCode>
                <c:ptCount val="49"/>
                <c:pt idx="0">
                  <c:v>1966</c:v>
                </c:pt>
                <c:pt idx="1">
                  <c:v>1967</c:v>
                </c:pt>
                <c:pt idx="2">
                  <c:v>1968</c:v>
                </c:pt>
                <c:pt idx="3">
                  <c:v>1969</c:v>
                </c:pt>
                <c:pt idx="4">
                  <c:v>1970</c:v>
                </c:pt>
                <c:pt idx="5">
                  <c:v>1971</c:v>
                </c:pt>
                <c:pt idx="6">
                  <c:v>1972</c:v>
                </c:pt>
                <c:pt idx="7">
                  <c:v>1973</c:v>
                </c:pt>
                <c:pt idx="8">
                  <c:v>1974</c:v>
                </c:pt>
                <c:pt idx="9">
                  <c:v>1975</c:v>
                </c:pt>
                <c:pt idx="10">
                  <c:v>1976</c:v>
                </c:pt>
                <c:pt idx="11">
                  <c:v>1977</c:v>
                </c:pt>
                <c:pt idx="12">
                  <c:v>1978</c:v>
                </c:pt>
                <c:pt idx="13">
                  <c:v>1979</c:v>
                </c:pt>
                <c:pt idx="14">
                  <c:v>1980</c:v>
                </c:pt>
                <c:pt idx="15">
                  <c:v>1981</c:v>
                </c:pt>
                <c:pt idx="16">
                  <c:v>1982</c:v>
                </c:pt>
                <c:pt idx="17">
                  <c:v>1983</c:v>
                </c:pt>
                <c:pt idx="18">
                  <c:v>1984</c:v>
                </c:pt>
                <c:pt idx="19">
                  <c:v>1985</c:v>
                </c:pt>
                <c:pt idx="20">
                  <c:v>1986</c:v>
                </c:pt>
                <c:pt idx="21">
                  <c:v>1987</c:v>
                </c:pt>
                <c:pt idx="22">
                  <c:v>1988</c:v>
                </c:pt>
                <c:pt idx="23">
                  <c:v>1989</c:v>
                </c:pt>
                <c:pt idx="24">
                  <c:v>1990</c:v>
                </c:pt>
                <c:pt idx="25">
                  <c:v>1991</c:v>
                </c:pt>
                <c:pt idx="26">
                  <c:v>1992</c:v>
                </c:pt>
                <c:pt idx="27">
                  <c:v>1993</c:v>
                </c:pt>
                <c:pt idx="28">
                  <c:v>1994</c:v>
                </c:pt>
                <c:pt idx="29">
                  <c:v>1995</c:v>
                </c:pt>
                <c:pt idx="30">
                  <c:v>1996</c:v>
                </c:pt>
                <c:pt idx="31">
                  <c:v>1997</c:v>
                </c:pt>
                <c:pt idx="32">
                  <c:v>1998</c:v>
                </c:pt>
                <c:pt idx="33">
                  <c:v>1999</c:v>
                </c:pt>
                <c:pt idx="34">
                  <c:v>2000</c:v>
                </c:pt>
                <c:pt idx="35">
                  <c:v>2001</c:v>
                </c:pt>
                <c:pt idx="36">
                  <c:v>2002</c:v>
                </c:pt>
                <c:pt idx="37">
                  <c:v>2003</c:v>
                </c:pt>
                <c:pt idx="38">
                  <c:v>2004</c:v>
                </c:pt>
                <c:pt idx="39">
                  <c:v>2005</c:v>
                </c:pt>
                <c:pt idx="40">
                  <c:v>2006</c:v>
                </c:pt>
                <c:pt idx="41">
                  <c:v>2007</c:v>
                </c:pt>
                <c:pt idx="42">
                  <c:v>2008</c:v>
                </c:pt>
                <c:pt idx="43">
                  <c:v>2009</c:v>
                </c:pt>
                <c:pt idx="44">
                  <c:v>2010</c:v>
                </c:pt>
                <c:pt idx="45">
                  <c:v>2011</c:v>
                </c:pt>
                <c:pt idx="46">
                  <c:v>2012</c:v>
                </c:pt>
                <c:pt idx="47">
                  <c:v>2013</c:v>
                </c:pt>
                <c:pt idx="48">
                  <c:v>2014</c:v>
                </c:pt>
              </c:numCache>
            </c:numRef>
          </c:cat>
          <c:val>
            <c:numRef>
              <c:f>'[Real Interest Rates Canada USA and China 1966-2015.xlsx]Data'!$E$2:$BA$2</c:f>
              <c:numCache>
                <c:formatCode>General</c:formatCode>
                <c:ptCount val="49"/>
                <c:pt idx="0">
                  <c:v>0.97101080291448805</c:v>
                </c:pt>
                <c:pt idx="1">
                  <c:v>1.4512056605008044</c:v>
                </c:pt>
                <c:pt idx="2">
                  <c:v>3.1657371227152402</c:v>
                </c:pt>
                <c:pt idx="3">
                  <c:v>3.3036908453692364</c:v>
                </c:pt>
                <c:pt idx="4">
                  <c:v>6.5003760998121001</c:v>
                </c:pt>
                <c:pt idx="5">
                  <c:v>1.5713828102893144</c:v>
                </c:pt>
                <c:pt idx="6">
                  <c:v>9.4362444574485893E-2</c:v>
                </c:pt>
                <c:pt idx="7">
                  <c:v>-1.8606768066239538</c:v>
                </c:pt>
                <c:pt idx="8">
                  <c:v>-3.8612443434747914</c:v>
                </c:pt>
                <c:pt idx="9">
                  <c:v>-1.1549633836822892</c:v>
                </c:pt>
                <c:pt idx="10">
                  <c:v>0.49748600703174051</c:v>
                </c:pt>
                <c:pt idx="11">
                  <c:v>1.5950322916626569</c:v>
                </c:pt>
                <c:pt idx="12">
                  <c:v>2.8934935542962124</c:v>
                </c:pt>
                <c:pt idx="13">
                  <c:v>2.6461055906290927</c:v>
                </c:pt>
                <c:pt idx="14">
                  <c:v>3.7960528446199877</c:v>
                </c:pt>
                <c:pt idx="15">
                  <c:v>7.6866821821890214</c:v>
                </c:pt>
                <c:pt idx="16">
                  <c:v>6.4637759592477231</c:v>
                </c:pt>
                <c:pt idx="17">
                  <c:v>5.1290078611351966</c:v>
                </c:pt>
                <c:pt idx="18">
                  <c:v>8.2623396959199074</c:v>
                </c:pt>
                <c:pt idx="19">
                  <c:v>7.0455198340190481</c:v>
                </c:pt>
                <c:pt idx="20">
                  <c:v>7.248553062518134</c:v>
                </c:pt>
                <c:pt idx="21">
                  <c:v>4.5516218323929492</c:v>
                </c:pt>
                <c:pt idx="22">
                  <c:v>6.0418997190242854</c:v>
                </c:pt>
                <c:pt idx="23">
                  <c:v>8.2725938510114094</c:v>
                </c:pt>
                <c:pt idx="24">
                  <c:v>10.338389818134674</c:v>
                </c:pt>
                <c:pt idx="25">
                  <c:v>6.6617122110260656</c:v>
                </c:pt>
                <c:pt idx="26">
                  <c:v>5.9006746471961273</c:v>
                </c:pt>
                <c:pt idx="27">
                  <c:v>4.5543699467739476</c:v>
                </c:pt>
                <c:pt idx="28">
                  <c:v>5.3506774450556307</c:v>
                </c:pt>
                <c:pt idx="29">
                  <c:v>6.2671021671784288</c:v>
                </c:pt>
                <c:pt idx="30">
                  <c:v>4.231715636924231</c:v>
                </c:pt>
                <c:pt idx="31">
                  <c:v>3.774181554753111</c:v>
                </c:pt>
                <c:pt idx="32">
                  <c:v>6.8256998876021076</c:v>
                </c:pt>
                <c:pt idx="33">
                  <c:v>4.4928337335346411</c:v>
                </c:pt>
                <c:pt idx="34">
                  <c:v>2.8756183420604344</c:v>
                </c:pt>
                <c:pt idx="35">
                  <c:v>4.1225262966565781</c:v>
                </c:pt>
                <c:pt idx="36">
                  <c:v>2.9447598879667067</c:v>
                </c:pt>
                <c:pt idx="37">
                  <c:v>1.3087635936022419</c:v>
                </c:pt>
                <c:pt idx="38">
                  <c:v>0.69776335288191171</c:v>
                </c:pt>
                <c:pt idx="39">
                  <c:v>1.1702451862666297</c:v>
                </c:pt>
                <c:pt idx="40">
                  <c:v>3.0213510470987717</c:v>
                </c:pt>
                <c:pt idx="41">
                  <c:v>2.7758341681474912</c:v>
                </c:pt>
                <c:pt idx="42">
                  <c:v>0.80538477420280152</c:v>
                </c:pt>
                <c:pt idx="43">
                  <c:v>4.6395763226225615</c:v>
                </c:pt>
                <c:pt idx="44">
                  <c:v>-4.1549630612153485E-2</c:v>
                </c:pt>
                <c:pt idx="45">
                  <c:v>-0.37730754572194852</c:v>
                </c:pt>
                <c:pt idx="46">
                  <c:v>1.4712776883144854</c:v>
                </c:pt>
                <c:pt idx="47">
                  <c:v>1.5944640539188619</c:v>
                </c:pt>
                <c:pt idx="48">
                  <c:v>1.20065930080134</c:v>
                </c:pt>
              </c:numCache>
            </c:numRef>
          </c:val>
          <c:smooth val="0"/>
        </c:ser>
        <c:ser>
          <c:idx val="1"/>
          <c:order val="1"/>
          <c:tx>
            <c:v>United States</c:v>
          </c:tx>
          <c:spPr>
            <a:ln w="28575" cap="rnd">
              <a:solidFill>
                <a:schemeClr val="accent2"/>
              </a:solidFill>
              <a:round/>
            </a:ln>
            <a:effectLst/>
          </c:spPr>
          <c:marker>
            <c:symbol val="none"/>
          </c:marker>
          <c:val>
            <c:numRef>
              <c:f>'[Real Interest Rates Canada USA and China 1966-2015.xlsx]Data'!$E$3:$BC$3</c:f>
              <c:numCache>
                <c:formatCode>General</c:formatCode>
                <c:ptCount val="51"/>
                <c:pt idx="0">
                  <c:v>2.7364952519327472</c:v>
                </c:pt>
                <c:pt idx="1">
                  <c:v>2.650394164019418</c:v>
                </c:pt>
                <c:pt idx="2">
                  <c:v>1.9775170504013904</c:v>
                </c:pt>
                <c:pt idx="3">
                  <c:v>2.8902658552703335</c:v>
                </c:pt>
                <c:pt idx="4">
                  <c:v>2.7344720437489807</c:v>
                </c:pt>
                <c:pt idx="5">
                  <c:v>0.61421004457771089</c:v>
                </c:pt>
                <c:pt idx="6">
                  <c:v>0.88084535903913475</c:v>
                </c:pt>
                <c:pt idx="7">
                  <c:v>2.447065883987563</c:v>
                </c:pt>
                <c:pt idx="8">
                  <c:v>1.6653485412590618</c:v>
                </c:pt>
                <c:pt idx="9">
                  <c:v>-1.2803632448255757</c:v>
                </c:pt>
                <c:pt idx="10">
                  <c:v>1.2804030483457309</c:v>
                </c:pt>
                <c:pt idx="11">
                  <c:v>0.58516339708930976</c:v>
                </c:pt>
                <c:pt idx="12">
                  <c:v>1.9017452694537755</c:v>
                </c:pt>
                <c:pt idx="13">
                  <c:v>4.0737554311685731</c:v>
                </c:pt>
                <c:pt idx="14">
                  <c:v>5.7301229925043726</c:v>
                </c:pt>
                <c:pt idx="15">
                  <c:v>8.7201681647967284</c:v>
                </c:pt>
                <c:pt idx="16">
                  <c:v>8.1511987773732795</c:v>
                </c:pt>
                <c:pt idx="17">
                  <c:v>6.5855509396460343</c:v>
                </c:pt>
                <c:pt idx="18">
                  <c:v>8.2034171731322534</c:v>
                </c:pt>
                <c:pt idx="19">
                  <c:v>6.5246748636062453</c:v>
                </c:pt>
                <c:pt idx="20">
                  <c:v>6.1903059877703575</c:v>
                </c:pt>
                <c:pt idx="21">
                  <c:v>5.5112406099751512</c:v>
                </c:pt>
                <c:pt idx="22">
                  <c:v>5.6174525542352054</c:v>
                </c:pt>
                <c:pt idx="23">
                  <c:v>6.723829625728686</c:v>
                </c:pt>
                <c:pt idx="24">
                  <c:v>6.0851675835374639</c:v>
                </c:pt>
                <c:pt idx="25">
                  <c:v>4.9691857764419574</c:v>
                </c:pt>
                <c:pt idx="26">
                  <c:v>3.8836740474118323</c:v>
                </c:pt>
                <c:pt idx="27">
                  <c:v>3.5366593945071112</c:v>
                </c:pt>
                <c:pt idx="28">
                  <c:v>4.9058116265146579</c:v>
                </c:pt>
                <c:pt idx="29">
                  <c:v>6.6056829611313477</c:v>
                </c:pt>
                <c:pt idx="30">
                  <c:v>6.3297226324355282</c:v>
                </c:pt>
                <c:pt idx="31">
                  <c:v>6.6168624983675803</c:v>
                </c:pt>
                <c:pt idx="32">
                  <c:v>7.1908710912010143</c:v>
                </c:pt>
                <c:pt idx="33">
                  <c:v>6.3664182361971156</c:v>
                </c:pt>
                <c:pt idx="34">
                  <c:v>6.8030096811446068</c:v>
                </c:pt>
                <c:pt idx="35">
                  <c:v>4.5393192596340741</c:v>
                </c:pt>
                <c:pt idx="36">
                  <c:v>3.0924028785084441</c:v>
                </c:pt>
                <c:pt idx="37">
                  <c:v>2.0868306960598115</c:v>
                </c:pt>
                <c:pt idx="38">
                  <c:v>1.5477213293880245</c:v>
                </c:pt>
                <c:pt idx="39">
                  <c:v>2.8788957844319629</c:v>
                </c:pt>
                <c:pt idx="40">
                  <c:v>4.7396197858448419</c:v>
                </c:pt>
                <c:pt idx="41">
                  <c:v>5.2489709722491273</c:v>
                </c:pt>
                <c:pt idx="42">
                  <c:v>3.0657493705353196</c:v>
                </c:pt>
                <c:pt idx="43">
                  <c:v>2.4717937129055505</c:v>
                </c:pt>
                <c:pt idx="44">
                  <c:v>2.0041724174312932</c:v>
                </c:pt>
                <c:pt idx="45">
                  <c:v>1.1613936751142506</c:v>
                </c:pt>
                <c:pt idx="46">
                  <c:v>1.4291192010881937</c:v>
                </c:pt>
                <c:pt idx="47">
                  <c:v>1.7341069681242707</c:v>
                </c:pt>
                <c:pt idx="48">
                  <c:v>1.7652494317615171</c:v>
                </c:pt>
              </c:numCache>
            </c:numRef>
          </c:val>
          <c:smooth val="0"/>
        </c:ser>
        <c:ser>
          <c:idx val="2"/>
          <c:order val="2"/>
          <c:tx>
            <c:v>China</c:v>
          </c:tx>
          <c:spPr>
            <a:ln w="28575" cap="rnd">
              <a:solidFill>
                <a:schemeClr val="accent3"/>
              </a:solidFill>
              <a:round/>
            </a:ln>
            <a:effectLst/>
          </c:spPr>
          <c:marker>
            <c:symbol val="none"/>
          </c:marker>
          <c:val>
            <c:numRef>
              <c:f>'[Real Interest Rates Canada USA and China 1966-2015.xlsx]Data'!$E$4:$BA$4</c:f>
              <c:numCache>
                <c:formatCode>General</c:formatCode>
                <c:ptCount val="49"/>
                <c:pt idx="14">
                  <c:v>1.2011057338228326</c:v>
                </c:pt>
                <c:pt idx="15">
                  <c:v>2.6580465181160746</c:v>
                </c:pt>
                <c:pt idx="16">
                  <c:v>7.335320997545117</c:v>
                </c:pt>
                <c:pt idx="17">
                  <c:v>5.958537751787313</c:v>
                </c:pt>
                <c:pt idx="18">
                  <c:v>2.1267266211462008</c:v>
                </c:pt>
                <c:pt idx="19">
                  <c:v>-2.0387834076969051</c:v>
                </c:pt>
                <c:pt idx="20">
                  <c:v>3.0832667100851396</c:v>
                </c:pt>
                <c:pt idx="21">
                  <c:v>2.7013454989094958</c:v>
                </c:pt>
                <c:pt idx="22">
                  <c:v>-2.7745637473789055</c:v>
                </c:pt>
                <c:pt idx="23">
                  <c:v>2.527061614099591</c:v>
                </c:pt>
                <c:pt idx="24">
                  <c:v>3.4668765949133964</c:v>
                </c:pt>
                <c:pt idx="25">
                  <c:v>1.7866316869943735</c:v>
                </c:pt>
                <c:pt idx="26">
                  <c:v>0.4246761624322381</c:v>
                </c:pt>
                <c:pt idx="27">
                  <c:v>-3.6509285596384866</c:v>
                </c:pt>
                <c:pt idx="28">
                  <c:v>-8.0040276149748948</c:v>
                </c:pt>
                <c:pt idx="29">
                  <c:v>-1.4001263376841075</c:v>
                </c:pt>
                <c:pt idx="30">
                  <c:v>3.3503140684403632</c:v>
                </c:pt>
                <c:pt idx="31">
                  <c:v>6.9257883772388631</c:v>
                </c:pt>
                <c:pt idx="32">
                  <c:v>7.372369382532896</c:v>
                </c:pt>
                <c:pt idx="33">
                  <c:v>7.2144863844697591</c:v>
                </c:pt>
                <c:pt idx="34">
                  <c:v>3.7426557569767449</c:v>
                </c:pt>
                <c:pt idx="35">
                  <c:v>3.7244749605370213</c:v>
                </c:pt>
                <c:pt idx="36">
                  <c:v>4.6946706275325081</c:v>
                </c:pt>
                <c:pt idx="37">
                  <c:v>2.6586526273271098</c:v>
                </c:pt>
                <c:pt idx="38">
                  <c:v>-1.2456501189206439</c:v>
                </c:pt>
                <c:pt idx="39">
                  <c:v>1.6404126675559134</c:v>
                </c:pt>
                <c:pt idx="40">
                  <c:v>2.1347468584181826</c:v>
                </c:pt>
                <c:pt idx="41">
                  <c:v>-0.33565838621383931</c:v>
                </c:pt>
                <c:pt idx="42">
                  <c:v>-2.3167574236169588</c:v>
                </c:pt>
                <c:pt idx="43">
                  <c:v>5.4227142467309992</c:v>
                </c:pt>
                <c:pt idx="44">
                  <c:v>-1.0544055744867731</c:v>
                </c:pt>
                <c:pt idx="45">
                  <c:v>-1.4603516195756723</c:v>
                </c:pt>
                <c:pt idx="46">
                  <c:v>3.5235596325068133</c:v>
                </c:pt>
                <c:pt idx="47">
                  <c:v>3.6827268498054599</c:v>
                </c:pt>
                <c:pt idx="48">
                  <c:v>4.7341302997520369</c:v>
                </c:pt>
              </c:numCache>
            </c:numRef>
          </c:val>
          <c:smooth val="0"/>
        </c:ser>
        <c:dLbls>
          <c:showLegendKey val="0"/>
          <c:showVal val="0"/>
          <c:showCatName val="0"/>
          <c:showSerName val="0"/>
          <c:showPercent val="0"/>
          <c:showBubbleSize val="0"/>
        </c:dLbls>
        <c:smooth val="0"/>
        <c:axId val="347482040"/>
        <c:axId val="347484000"/>
      </c:lineChart>
      <c:catAx>
        <c:axId val="34748204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7484000"/>
        <c:crosses val="autoZero"/>
        <c:auto val="1"/>
        <c:lblAlgn val="ctr"/>
        <c:lblOffset val="100"/>
        <c:tickLblSkip val="5"/>
        <c:tickMarkSkip val="1"/>
        <c:noMultiLvlLbl val="0"/>
      </c:catAx>
      <c:valAx>
        <c:axId val="3474840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a:t>Real Interest </a:t>
                </a:r>
                <a:r>
                  <a:rPr lang="en-US" sz="1800" dirty="0" smtClean="0"/>
                  <a:t>Rate</a:t>
                </a:r>
                <a:endParaRPr lang="en-US" sz="1800" dirty="0"/>
              </a:p>
            </c:rich>
          </c:tx>
          <c:layout>
            <c:manualLayout>
              <c:xMode val="edge"/>
              <c:yMode val="edge"/>
              <c:x val="1.0339443205420061E-2"/>
              <c:y val="0.38069176856959075"/>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7482040"/>
        <c:crosses val="autoZero"/>
        <c:crossBetween val="between"/>
        <c:majorUnit val="1"/>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dirty="0"/>
              <a:t>Growth Rates over the last 50 Years</a:t>
            </a:r>
          </a:p>
        </c:rich>
      </c:tx>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3216018164929291E-2"/>
          <c:y val="0.13428707446409915"/>
          <c:w val="0.87813447527490107"/>
          <c:h val="0.78209712988165958"/>
        </c:manualLayout>
      </c:layout>
      <c:lineChart>
        <c:grouping val="standard"/>
        <c:varyColors val="0"/>
        <c:ser>
          <c:idx val="0"/>
          <c:order val="0"/>
          <c:tx>
            <c:v>Canada GDP Growth (annual)</c:v>
          </c:tx>
          <c:spPr>
            <a:ln w="28575" cap="rnd">
              <a:solidFill>
                <a:schemeClr val="accent1"/>
              </a:solidFill>
              <a:round/>
            </a:ln>
            <a:effectLst/>
          </c:spPr>
          <c:marker>
            <c:symbol val="none"/>
          </c:marker>
          <c:cat>
            <c:numRef>
              <c:f>'[Real Interest Rates Canada USA and China 1966-2015.xlsx]Data'!$E$1:$BA$1</c:f>
              <c:numCache>
                <c:formatCode>General</c:formatCode>
                <c:ptCount val="49"/>
                <c:pt idx="0">
                  <c:v>1966</c:v>
                </c:pt>
                <c:pt idx="1">
                  <c:v>1967</c:v>
                </c:pt>
                <c:pt idx="2">
                  <c:v>1968</c:v>
                </c:pt>
                <c:pt idx="3">
                  <c:v>1969</c:v>
                </c:pt>
                <c:pt idx="4">
                  <c:v>1970</c:v>
                </c:pt>
                <c:pt idx="5">
                  <c:v>1971</c:v>
                </c:pt>
                <c:pt idx="6">
                  <c:v>1972</c:v>
                </c:pt>
                <c:pt idx="7">
                  <c:v>1973</c:v>
                </c:pt>
                <c:pt idx="8">
                  <c:v>1974</c:v>
                </c:pt>
                <c:pt idx="9">
                  <c:v>1975</c:v>
                </c:pt>
                <c:pt idx="10">
                  <c:v>1976</c:v>
                </c:pt>
                <c:pt idx="11">
                  <c:v>1977</c:v>
                </c:pt>
                <c:pt idx="12">
                  <c:v>1978</c:v>
                </c:pt>
                <c:pt idx="13">
                  <c:v>1979</c:v>
                </c:pt>
                <c:pt idx="14">
                  <c:v>1980</c:v>
                </c:pt>
                <c:pt idx="15">
                  <c:v>1981</c:v>
                </c:pt>
                <c:pt idx="16">
                  <c:v>1982</c:v>
                </c:pt>
                <c:pt idx="17">
                  <c:v>1983</c:v>
                </c:pt>
                <c:pt idx="18">
                  <c:v>1984</c:v>
                </c:pt>
                <c:pt idx="19">
                  <c:v>1985</c:v>
                </c:pt>
                <c:pt idx="20">
                  <c:v>1986</c:v>
                </c:pt>
                <c:pt idx="21">
                  <c:v>1987</c:v>
                </c:pt>
                <c:pt idx="22">
                  <c:v>1988</c:v>
                </c:pt>
                <c:pt idx="23">
                  <c:v>1989</c:v>
                </c:pt>
                <c:pt idx="24">
                  <c:v>1990</c:v>
                </c:pt>
                <c:pt idx="25">
                  <c:v>1991</c:v>
                </c:pt>
                <c:pt idx="26">
                  <c:v>1992</c:v>
                </c:pt>
                <c:pt idx="27">
                  <c:v>1993</c:v>
                </c:pt>
                <c:pt idx="28">
                  <c:v>1994</c:v>
                </c:pt>
                <c:pt idx="29">
                  <c:v>1995</c:v>
                </c:pt>
                <c:pt idx="30">
                  <c:v>1996</c:v>
                </c:pt>
                <c:pt idx="31">
                  <c:v>1997</c:v>
                </c:pt>
                <c:pt idx="32">
                  <c:v>1998</c:v>
                </c:pt>
                <c:pt idx="33">
                  <c:v>1999</c:v>
                </c:pt>
                <c:pt idx="34">
                  <c:v>2000</c:v>
                </c:pt>
                <c:pt idx="35">
                  <c:v>2001</c:v>
                </c:pt>
                <c:pt idx="36">
                  <c:v>2002</c:v>
                </c:pt>
                <c:pt idx="37">
                  <c:v>2003</c:v>
                </c:pt>
                <c:pt idx="38">
                  <c:v>2004</c:v>
                </c:pt>
                <c:pt idx="39">
                  <c:v>2005</c:v>
                </c:pt>
                <c:pt idx="40">
                  <c:v>2006</c:v>
                </c:pt>
                <c:pt idx="41">
                  <c:v>2007</c:v>
                </c:pt>
                <c:pt idx="42">
                  <c:v>2008</c:v>
                </c:pt>
                <c:pt idx="43">
                  <c:v>2009</c:v>
                </c:pt>
                <c:pt idx="44">
                  <c:v>2010</c:v>
                </c:pt>
                <c:pt idx="45">
                  <c:v>2011</c:v>
                </c:pt>
                <c:pt idx="46">
                  <c:v>2012</c:v>
                </c:pt>
                <c:pt idx="47">
                  <c:v>2013</c:v>
                </c:pt>
                <c:pt idx="48">
                  <c:v>2014</c:v>
                </c:pt>
              </c:numCache>
            </c:numRef>
          </c:cat>
          <c:val>
            <c:numRef>
              <c:f>'[Real Interest Rates Canada USA and China 1966-2015.xlsx]Data'!$E$11:$BA$11</c:f>
              <c:numCache>
                <c:formatCode>General</c:formatCode>
                <c:ptCount val="49"/>
                <c:pt idx="0">
                  <c:v>6.5849654075069397</c:v>
                </c:pt>
                <c:pt idx="1">
                  <c:v>2.915310360362227</c:v>
                </c:pt>
                <c:pt idx="2">
                  <c:v>5.295341863528165</c:v>
                </c:pt>
                <c:pt idx="3">
                  <c:v>5.2600008259456388</c:v>
                </c:pt>
                <c:pt idx="4">
                  <c:v>7.6583016808850317</c:v>
                </c:pt>
                <c:pt idx="5">
                  <c:v>4.117650691699609</c:v>
                </c:pt>
                <c:pt idx="6">
                  <c:v>5.4458629643711731</c:v>
                </c:pt>
                <c:pt idx="7">
                  <c:v>6.9641949728579391</c:v>
                </c:pt>
                <c:pt idx="8">
                  <c:v>3.6909930380716531</c:v>
                </c:pt>
                <c:pt idx="9">
                  <c:v>1.8229739450769813</c:v>
                </c:pt>
                <c:pt idx="10">
                  <c:v>5.1993131472658973</c:v>
                </c:pt>
                <c:pt idx="11">
                  <c:v>3.4582179867991982</c:v>
                </c:pt>
                <c:pt idx="12">
                  <c:v>3.9535982103683551</c:v>
                </c:pt>
                <c:pt idx="13">
                  <c:v>3.8049212723799286</c:v>
                </c:pt>
                <c:pt idx="14">
                  <c:v>2.1626115726360666</c:v>
                </c:pt>
                <c:pt idx="15">
                  <c:v>3.5031185203799851</c:v>
                </c:pt>
                <c:pt idx="16">
                  <c:v>-3.0202588166810358</c:v>
                </c:pt>
                <c:pt idx="17">
                  <c:v>2.5660651205059253</c:v>
                </c:pt>
                <c:pt idx="18">
                  <c:v>5.5718580709817047</c:v>
                </c:pt>
                <c:pt idx="19">
                  <c:v>4.679245897982625</c:v>
                </c:pt>
                <c:pt idx="20">
                  <c:v>2.1981630648473498</c:v>
                </c:pt>
                <c:pt idx="21">
                  <c:v>4.0422778996435369</c:v>
                </c:pt>
                <c:pt idx="22">
                  <c:v>4.7376517155345539</c:v>
                </c:pt>
                <c:pt idx="23">
                  <c:v>2.3754850363620221</c:v>
                </c:pt>
                <c:pt idx="24">
                  <c:v>0.12898384709605182</c:v>
                </c:pt>
                <c:pt idx="25">
                  <c:v>-2.1202448335219657</c:v>
                </c:pt>
                <c:pt idx="26">
                  <c:v>0.85436965910115248</c:v>
                </c:pt>
                <c:pt idx="27">
                  <c:v>2.6073711666876704</c:v>
                </c:pt>
                <c:pt idx="28">
                  <c:v>4.5540093013666905</c:v>
                </c:pt>
                <c:pt idx="29">
                  <c:v>2.7384960650548464</c:v>
                </c:pt>
                <c:pt idx="30">
                  <c:v>1.679609297543422</c:v>
                </c:pt>
                <c:pt idx="31">
                  <c:v>4.2533428904334016</c:v>
                </c:pt>
                <c:pt idx="32">
                  <c:v>4.1381854768609827</c:v>
                </c:pt>
                <c:pt idx="33">
                  <c:v>4.9972555223963155</c:v>
                </c:pt>
                <c:pt idx="34">
                  <c:v>5.1231249761339797</c:v>
                </c:pt>
                <c:pt idx="35">
                  <c:v>1.6883736001342271</c:v>
                </c:pt>
                <c:pt idx="36">
                  <c:v>2.8018656765369343</c:v>
                </c:pt>
                <c:pt idx="37">
                  <c:v>1.9253214070955664</c:v>
                </c:pt>
                <c:pt idx="38">
                  <c:v>3.1387867754510097</c:v>
                </c:pt>
                <c:pt idx="39">
                  <c:v>3.1631301228354261</c:v>
                </c:pt>
                <c:pt idx="40">
                  <c:v>2.6217791041390512</c:v>
                </c:pt>
                <c:pt idx="41">
                  <c:v>2.0083156978362098</c:v>
                </c:pt>
                <c:pt idx="42">
                  <c:v>1.1754233902368014</c:v>
                </c:pt>
                <c:pt idx="43">
                  <c:v>-2.7114672816250192</c:v>
                </c:pt>
                <c:pt idx="44">
                  <c:v>3.3742485547244172</c:v>
                </c:pt>
                <c:pt idx="45">
                  <c:v>2.9601026603350675</c:v>
                </c:pt>
                <c:pt idx="46">
                  <c:v>1.9228649941876768</c:v>
                </c:pt>
                <c:pt idx="47">
                  <c:v>2.0035081622480533</c:v>
                </c:pt>
                <c:pt idx="48">
                  <c:v>2.5317702248423188</c:v>
                </c:pt>
              </c:numCache>
            </c:numRef>
          </c:val>
          <c:smooth val="0"/>
        </c:ser>
        <c:ser>
          <c:idx val="1"/>
          <c:order val="1"/>
          <c:tx>
            <c:v>United States Growth Rate (annual)</c:v>
          </c:tx>
          <c:spPr>
            <a:ln w="28575" cap="rnd">
              <a:solidFill>
                <a:schemeClr val="accent2"/>
              </a:solidFill>
              <a:round/>
            </a:ln>
            <a:effectLst/>
          </c:spPr>
          <c:marker>
            <c:symbol val="none"/>
          </c:marker>
          <c:cat>
            <c:numRef>
              <c:f>'[Real Interest Rates Canada USA and China 1966-2015.xlsx]Data'!$E$1:$BA$1</c:f>
              <c:numCache>
                <c:formatCode>General</c:formatCode>
                <c:ptCount val="49"/>
                <c:pt idx="0">
                  <c:v>1966</c:v>
                </c:pt>
                <c:pt idx="1">
                  <c:v>1967</c:v>
                </c:pt>
                <c:pt idx="2">
                  <c:v>1968</c:v>
                </c:pt>
                <c:pt idx="3">
                  <c:v>1969</c:v>
                </c:pt>
                <c:pt idx="4">
                  <c:v>1970</c:v>
                </c:pt>
                <c:pt idx="5">
                  <c:v>1971</c:v>
                </c:pt>
                <c:pt idx="6">
                  <c:v>1972</c:v>
                </c:pt>
                <c:pt idx="7">
                  <c:v>1973</c:v>
                </c:pt>
                <c:pt idx="8">
                  <c:v>1974</c:v>
                </c:pt>
                <c:pt idx="9">
                  <c:v>1975</c:v>
                </c:pt>
                <c:pt idx="10">
                  <c:v>1976</c:v>
                </c:pt>
                <c:pt idx="11">
                  <c:v>1977</c:v>
                </c:pt>
                <c:pt idx="12">
                  <c:v>1978</c:v>
                </c:pt>
                <c:pt idx="13">
                  <c:v>1979</c:v>
                </c:pt>
                <c:pt idx="14">
                  <c:v>1980</c:v>
                </c:pt>
                <c:pt idx="15">
                  <c:v>1981</c:v>
                </c:pt>
                <c:pt idx="16">
                  <c:v>1982</c:v>
                </c:pt>
                <c:pt idx="17">
                  <c:v>1983</c:v>
                </c:pt>
                <c:pt idx="18">
                  <c:v>1984</c:v>
                </c:pt>
                <c:pt idx="19">
                  <c:v>1985</c:v>
                </c:pt>
                <c:pt idx="20">
                  <c:v>1986</c:v>
                </c:pt>
                <c:pt idx="21">
                  <c:v>1987</c:v>
                </c:pt>
                <c:pt idx="22">
                  <c:v>1988</c:v>
                </c:pt>
                <c:pt idx="23">
                  <c:v>1989</c:v>
                </c:pt>
                <c:pt idx="24">
                  <c:v>1990</c:v>
                </c:pt>
                <c:pt idx="25">
                  <c:v>1991</c:v>
                </c:pt>
                <c:pt idx="26">
                  <c:v>1992</c:v>
                </c:pt>
                <c:pt idx="27">
                  <c:v>1993</c:v>
                </c:pt>
                <c:pt idx="28">
                  <c:v>1994</c:v>
                </c:pt>
                <c:pt idx="29">
                  <c:v>1995</c:v>
                </c:pt>
                <c:pt idx="30">
                  <c:v>1996</c:v>
                </c:pt>
                <c:pt idx="31">
                  <c:v>1997</c:v>
                </c:pt>
                <c:pt idx="32">
                  <c:v>1998</c:v>
                </c:pt>
                <c:pt idx="33">
                  <c:v>1999</c:v>
                </c:pt>
                <c:pt idx="34">
                  <c:v>2000</c:v>
                </c:pt>
                <c:pt idx="35">
                  <c:v>2001</c:v>
                </c:pt>
                <c:pt idx="36">
                  <c:v>2002</c:v>
                </c:pt>
                <c:pt idx="37">
                  <c:v>2003</c:v>
                </c:pt>
                <c:pt idx="38">
                  <c:v>2004</c:v>
                </c:pt>
                <c:pt idx="39">
                  <c:v>2005</c:v>
                </c:pt>
                <c:pt idx="40">
                  <c:v>2006</c:v>
                </c:pt>
                <c:pt idx="41">
                  <c:v>2007</c:v>
                </c:pt>
                <c:pt idx="42">
                  <c:v>2008</c:v>
                </c:pt>
                <c:pt idx="43">
                  <c:v>2009</c:v>
                </c:pt>
                <c:pt idx="44">
                  <c:v>2010</c:v>
                </c:pt>
                <c:pt idx="45">
                  <c:v>2011</c:v>
                </c:pt>
                <c:pt idx="46">
                  <c:v>2012</c:v>
                </c:pt>
                <c:pt idx="47">
                  <c:v>2013</c:v>
                </c:pt>
                <c:pt idx="48">
                  <c:v>2014</c:v>
                </c:pt>
              </c:numCache>
            </c:numRef>
          </c:cat>
          <c:val>
            <c:numRef>
              <c:f>'[Real Interest Rates Canada USA and China 1966-2015.xlsx]Data'!$E$12:$BA$12</c:f>
              <c:numCache>
                <c:formatCode>General</c:formatCode>
                <c:ptCount val="49"/>
                <c:pt idx="0">
                  <c:v>6.5903409615287529</c:v>
                </c:pt>
                <c:pt idx="1">
                  <c:v>2.7443907150391595</c:v>
                </c:pt>
                <c:pt idx="2">
                  <c:v>4.9168803365571989</c:v>
                </c:pt>
                <c:pt idx="3">
                  <c:v>3.1385853903886414</c:v>
                </c:pt>
                <c:pt idx="4">
                  <c:v>0.42937116794077212</c:v>
                </c:pt>
                <c:pt idx="5">
                  <c:v>3.2956312528640979</c:v>
                </c:pt>
                <c:pt idx="6">
                  <c:v>5.2632109156381688</c:v>
                </c:pt>
                <c:pt idx="7">
                  <c:v>5.6429729418884875</c:v>
                </c:pt>
                <c:pt idx="8">
                  <c:v>-0.51713845232892197</c:v>
                </c:pt>
                <c:pt idx="9">
                  <c:v>-0.19755126127650158</c:v>
                </c:pt>
                <c:pt idx="10">
                  <c:v>5.3860741825594545</c:v>
                </c:pt>
                <c:pt idx="11">
                  <c:v>4.6086368443202446</c:v>
                </c:pt>
                <c:pt idx="12">
                  <c:v>5.5615730600176505</c:v>
                </c:pt>
                <c:pt idx="13">
                  <c:v>3.1757496891165999</c:v>
                </c:pt>
                <c:pt idx="14">
                  <c:v>-0.24465604234302418</c:v>
                </c:pt>
                <c:pt idx="15">
                  <c:v>2.5945717888806996</c:v>
                </c:pt>
                <c:pt idx="16">
                  <c:v>-1.9109212518576584</c:v>
                </c:pt>
                <c:pt idx="17">
                  <c:v>4.6323603714792512</c:v>
                </c:pt>
                <c:pt idx="18">
                  <c:v>7.259140226806224</c:v>
                </c:pt>
                <c:pt idx="19">
                  <c:v>4.2386916161670172</c:v>
                </c:pt>
                <c:pt idx="20">
                  <c:v>3.5116713496233132</c:v>
                </c:pt>
                <c:pt idx="21">
                  <c:v>3.4617432090517894</c:v>
                </c:pt>
                <c:pt idx="22">
                  <c:v>4.2039445546172374</c:v>
                </c:pt>
                <c:pt idx="23">
                  <c:v>3.6805761292852992</c:v>
                </c:pt>
                <c:pt idx="24">
                  <c:v>1.9193293647716132</c:v>
                </c:pt>
                <c:pt idx="25">
                  <c:v>-7.4036859522692566E-2</c:v>
                </c:pt>
                <c:pt idx="26">
                  <c:v>3.5553806107104577</c:v>
                </c:pt>
                <c:pt idx="27">
                  <c:v>2.7457866997463043</c:v>
                </c:pt>
                <c:pt idx="28">
                  <c:v>4.03770621837009</c:v>
                </c:pt>
                <c:pt idx="29">
                  <c:v>2.7190140880158964</c:v>
                </c:pt>
                <c:pt idx="30">
                  <c:v>3.7958638127647077</c:v>
                </c:pt>
                <c:pt idx="31">
                  <c:v>4.4869886334463445</c:v>
                </c:pt>
                <c:pt idx="32">
                  <c:v>4.4499109616652532</c:v>
                </c:pt>
                <c:pt idx="33">
                  <c:v>4.685199750048568</c:v>
                </c:pt>
                <c:pt idx="34">
                  <c:v>4.0921764350915169</c:v>
                </c:pt>
                <c:pt idx="35">
                  <c:v>0.97598189708052985</c:v>
                </c:pt>
                <c:pt idx="36">
                  <c:v>1.7861274035296759</c:v>
                </c:pt>
                <c:pt idx="37">
                  <c:v>2.806775499738805</c:v>
                </c:pt>
                <c:pt idx="38">
                  <c:v>3.7857433562707996</c:v>
                </c:pt>
                <c:pt idx="39">
                  <c:v>3.3452158877328202</c:v>
                </c:pt>
                <c:pt idx="40">
                  <c:v>2.6666259856056342</c:v>
                </c:pt>
                <c:pt idx="41">
                  <c:v>1.7785703720912807</c:v>
                </c:pt>
                <c:pt idx="42">
                  <c:v>-0.291621579070096</c:v>
                </c:pt>
                <c:pt idx="43">
                  <c:v>-2.7755294440730438</c:v>
                </c:pt>
                <c:pt idx="44">
                  <c:v>2.5319203804648396</c:v>
                </c:pt>
                <c:pt idx="45">
                  <c:v>1.6014542734504005</c:v>
                </c:pt>
                <c:pt idx="46">
                  <c:v>2.3210847414251674</c:v>
                </c:pt>
                <c:pt idx="47">
                  <c:v>2.2193079912656231</c:v>
                </c:pt>
                <c:pt idx="48">
                  <c:v>2.3882269070168718</c:v>
                </c:pt>
              </c:numCache>
            </c:numRef>
          </c:val>
          <c:smooth val="0"/>
        </c:ser>
        <c:ser>
          <c:idx val="2"/>
          <c:order val="2"/>
          <c:tx>
            <c:v>China Growth Rate (annual)</c:v>
          </c:tx>
          <c:spPr>
            <a:ln w="28575" cap="rnd">
              <a:solidFill>
                <a:schemeClr val="accent3"/>
              </a:solidFill>
              <a:round/>
            </a:ln>
            <a:effectLst/>
          </c:spPr>
          <c:marker>
            <c:symbol val="none"/>
          </c:marker>
          <c:cat>
            <c:numRef>
              <c:f>'[Real Interest Rates Canada USA and China 1966-2015.xlsx]Data'!$E$1:$BA$1</c:f>
              <c:numCache>
                <c:formatCode>General</c:formatCode>
                <c:ptCount val="49"/>
                <c:pt idx="0">
                  <c:v>1966</c:v>
                </c:pt>
                <c:pt idx="1">
                  <c:v>1967</c:v>
                </c:pt>
                <c:pt idx="2">
                  <c:v>1968</c:v>
                </c:pt>
                <c:pt idx="3">
                  <c:v>1969</c:v>
                </c:pt>
                <c:pt idx="4">
                  <c:v>1970</c:v>
                </c:pt>
                <c:pt idx="5">
                  <c:v>1971</c:v>
                </c:pt>
                <c:pt idx="6">
                  <c:v>1972</c:v>
                </c:pt>
                <c:pt idx="7">
                  <c:v>1973</c:v>
                </c:pt>
                <c:pt idx="8">
                  <c:v>1974</c:v>
                </c:pt>
                <c:pt idx="9">
                  <c:v>1975</c:v>
                </c:pt>
                <c:pt idx="10">
                  <c:v>1976</c:v>
                </c:pt>
                <c:pt idx="11">
                  <c:v>1977</c:v>
                </c:pt>
                <c:pt idx="12">
                  <c:v>1978</c:v>
                </c:pt>
                <c:pt idx="13">
                  <c:v>1979</c:v>
                </c:pt>
                <c:pt idx="14">
                  <c:v>1980</c:v>
                </c:pt>
                <c:pt idx="15">
                  <c:v>1981</c:v>
                </c:pt>
                <c:pt idx="16">
                  <c:v>1982</c:v>
                </c:pt>
                <c:pt idx="17">
                  <c:v>1983</c:v>
                </c:pt>
                <c:pt idx="18">
                  <c:v>1984</c:v>
                </c:pt>
                <c:pt idx="19">
                  <c:v>1985</c:v>
                </c:pt>
                <c:pt idx="20">
                  <c:v>1986</c:v>
                </c:pt>
                <c:pt idx="21">
                  <c:v>1987</c:v>
                </c:pt>
                <c:pt idx="22">
                  <c:v>1988</c:v>
                </c:pt>
                <c:pt idx="23">
                  <c:v>1989</c:v>
                </c:pt>
                <c:pt idx="24">
                  <c:v>1990</c:v>
                </c:pt>
                <c:pt idx="25">
                  <c:v>1991</c:v>
                </c:pt>
                <c:pt idx="26">
                  <c:v>1992</c:v>
                </c:pt>
                <c:pt idx="27">
                  <c:v>1993</c:v>
                </c:pt>
                <c:pt idx="28">
                  <c:v>1994</c:v>
                </c:pt>
                <c:pt idx="29">
                  <c:v>1995</c:v>
                </c:pt>
                <c:pt idx="30">
                  <c:v>1996</c:v>
                </c:pt>
                <c:pt idx="31">
                  <c:v>1997</c:v>
                </c:pt>
                <c:pt idx="32">
                  <c:v>1998</c:v>
                </c:pt>
                <c:pt idx="33">
                  <c:v>1999</c:v>
                </c:pt>
                <c:pt idx="34">
                  <c:v>2000</c:v>
                </c:pt>
                <c:pt idx="35">
                  <c:v>2001</c:v>
                </c:pt>
                <c:pt idx="36">
                  <c:v>2002</c:v>
                </c:pt>
                <c:pt idx="37">
                  <c:v>2003</c:v>
                </c:pt>
                <c:pt idx="38">
                  <c:v>2004</c:v>
                </c:pt>
                <c:pt idx="39">
                  <c:v>2005</c:v>
                </c:pt>
                <c:pt idx="40">
                  <c:v>2006</c:v>
                </c:pt>
                <c:pt idx="41">
                  <c:v>2007</c:v>
                </c:pt>
                <c:pt idx="42">
                  <c:v>2008</c:v>
                </c:pt>
                <c:pt idx="43">
                  <c:v>2009</c:v>
                </c:pt>
                <c:pt idx="44">
                  <c:v>2010</c:v>
                </c:pt>
                <c:pt idx="45">
                  <c:v>2011</c:v>
                </c:pt>
                <c:pt idx="46">
                  <c:v>2012</c:v>
                </c:pt>
                <c:pt idx="47">
                  <c:v>2013</c:v>
                </c:pt>
                <c:pt idx="48">
                  <c:v>2014</c:v>
                </c:pt>
              </c:numCache>
            </c:numRef>
          </c:cat>
          <c:val>
            <c:numRef>
              <c:f>'[Real Interest Rates Canada USA and China 1966-2015.xlsx]Data'!$E$13:$BA$13</c:f>
              <c:numCache>
                <c:formatCode>General</c:formatCode>
                <c:ptCount val="49"/>
                <c:pt idx="0">
                  <c:v>10.7000000120576</c:v>
                </c:pt>
                <c:pt idx="1">
                  <c:v>-5.7000000005484139</c:v>
                </c:pt>
                <c:pt idx="2">
                  <c:v>-4.1000000052017782</c:v>
                </c:pt>
                <c:pt idx="3">
                  <c:v>16.900000004362909</c:v>
                </c:pt>
                <c:pt idx="4">
                  <c:v>19.399999992420362</c:v>
                </c:pt>
                <c:pt idx="5">
                  <c:v>7.0000000012068568</c:v>
                </c:pt>
                <c:pt idx="6">
                  <c:v>3.8000000053688439</c:v>
                </c:pt>
                <c:pt idx="7">
                  <c:v>7.899999998011495</c:v>
                </c:pt>
                <c:pt idx="8">
                  <c:v>2.3000000013897477</c:v>
                </c:pt>
                <c:pt idx="9">
                  <c:v>8.6999999964068735</c:v>
                </c:pt>
                <c:pt idx="10">
                  <c:v>-1.599999997536699</c:v>
                </c:pt>
                <c:pt idx="11">
                  <c:v>7.5999999955455024</c:v>
                </c:pt>
                <c:pt idx="12">
                  <c:v>11.881906168281859</c:v>
                </c:pt>
                <c:pt idx="13">
                  <c:v>7.6000000000004064</c:v>
                </c:pt>
                <c:pt idx="14">
                  <c:v>7.8066914498140676</c:v>
                </c:pt>
                <c:pt idx="15">
                  <c:v>5.1724137931032317</c:v>
                </c:pt>
                <c:pt idx="16">
                  <c:v>9.0163934426233112</c:v>
                </c:pt>
                <c:pt idx="17">
                  <c:v>10.751879699247752</c:v>
                </c:pt>
                <c:pt idx="18">
                  <c:v>15.207060420909627</c:v>
                </c:pt>
                <c:pt idx="19">
                  <c:v>13.553329404832056</c:v>
                </c:pt>
                <c:pt idx="20">
                  <c:v>8.9257913855736604</c:v>
                </c:pt>
                <c:pt idx="21">
                  <c:v>11.719866603144254</c:v>
                </c:pt>
                <c:pt idx="22">
                  <c:v>11.300639658848667</c:v>
                </c:pt>
                <c:pt idx="23">
                  <c:v>4.2145593869730646</c:v>
                </c:pt>
                <c:pt idx="24">
                  <c:v>3.9338235294117823</c:v>
                </c:pt>
                <c:pt idx="25">
                  <c:v>9.267775026530046</c:v>
                </c:pt>
                <c:pt idx="26">
                  <c:v>14.276464875364297</c:v>
                </c:pt>
                <c:pt idx="27">
                  <c:v>13.937677053824231</c:v>
                </c:pt>
                <c:pt idx="28">
                  <c:v>13.078070611636107</c:v>
                </c:pt>
                <c:pt idx="29">
                  <c:v>10.993843447669292</c:v>
                </c:pt>
                <c:pt idx="30">
                  <c:v>9.9247226624405727</c:v>
                </c:pt>
                <c:pt idx="31">
                  <c:v>9.2268877275184735</c:v>
                </c:pt>
                <c:pt idx="32">
                  <c:v>7.8534895231809401</c:v>
                </c:pt>
                <c:pt idx="33">
                  <c:v>7.6181734740706162</c:v>
                </c:pt>
                <c:pt idx="34">
                  <c:v>8.4292821606255046</c:v>
                </c:pt>
                <c:pt idx="35">
                  <c:v>8.2983744100683339</c:v>
                </c:pt>
                <c:pt idx="36">
                  <c:v>9.0909090909087524</c:v>
                </c:pt>
                <c:pt idx="37">
                  <c:v>10.019973368841505</c:v>
                </c:pt>
                <c:pt idx="38">
                  <c:v>10.075642965204594</c:v>
                </c:pt>
                <c:pt idx="39">
                  <c:v>11.352391423859061</c:v>
                </c:pt>
                <c:pt idx="40">
                  <c:v>12.68822510446121</c:v>
                </c:pt>
                <c:pt idx="41">
                  <c:v>14.194961672398534</c:v>
                </c:pt>
                <c:pt idx="42">
                  <c:v>9.6233774862006101</c:v>
                </c:pt>
                <c:pt idx="43">
                  <c:v>9.2335510947285684</c:v>
                </c:pt>
                <c:pt idx="44">
                  <c:v>10.631708233654606</c:v>
                </c:pt>
                <c:pt idx="45">
                  <c:v>9.4845062015218957</c:v>
                </c:pt>
                <c:pt idx="46">
                  <c:v>7.750297593174011</c:v>
                </c:pt>
                <c:pt idx="47">
                  <c:v>7.6838099695499977</c:v>
                </c:pt>
                <c:pt idx="48">
                  <c:v>7.3510000218219176</c:v>
                </c:pt>
              </c:numCache>
            </c:numRef>
          </c:val>
          <c:smooth val="0"/>
        </c:ser>
        <c:dLbls>
          <c:showLegendKey val="0"/>
          <c:showVal val="0"/>
          <c:showCatName val="0"/>
          <c:showSerName val="0"/>
          <c:showPercent val="0"/>
          <c:showBubbleSize val="0"/>
        </c:dLbls>
        <c:smooth val="0"/>
        <c:axId val="347481256"/>
        <c:axId val="347484392"/>
      </c:lineChart>
      <c:catAx>
        <c:axId val="347481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7484392"/>
        <c:crosses val="autoZero"/>
        <c:auto val="1"/>
        <c:lblAlgn val="ctr"/>
        <c:lblOffset val="100"/>
        <c:noMultiLvlLbl val="0"/>
      </c:catAx>
      <c:valAx>
        <c:axId val="3474843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Growth Rate</a:t>
                </a:r>
              </a:p>
            </c:rich>
          </c:tx>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74812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v>Bank of Canada Overnight Interest Rate</c:v>
          </c:tx>
          <c:spPr>
            <a:ln w="28575" cap="rnd">
              <a:solidFill>
                <a:schemeClr val="accent1"/>
              </a:solidFill>
              <a:round/>
            </a:ln>
            <a:effectLst/>
          </c:spPr>
          <c:marker>
            <c:symbol val="none"/>
          </c:marker>
          <c:cat>
            <c:numRef>
              <c:f>lookup!$A$14:$A$133</c:f>
              <c:numCache>
                <c:formatCode>mmm\-yy</c:formatCode>
                <c:ptCount val="120"/>
                <c:pt idx="0">
                  <c:v>38687</c:v>
                </c:pt>
                <c:pt idx="1">
                  <c:v>38718</c:v>
                </c:pt>
                <c:pt idx="2">
                  <c:v>38749</c:v>
                </c:pt>
                <c:pt idx="3">
                  <c:v>38777</c:v>
                </c:pt>
                <c:pt idx="4">
                  <c:v>38808</c:v>
                </c:pt>
                <c:pt idx="5">
                  <c:v>38838</c:v>
                </c:pt>
                <c:pt idx="6">
                  <c:v>38869</c:v>
                </c:pt>
                <c:pt idx="7">
                  <c:v>38899</c:v>
                </c:pt>
                <c:pt idx="8">
                  <c:v>38930</c:v>
                </c:pt>
                <c:pt idx="9">
                  <c:v>38961</c:v>
                </c:pt>
                <c:pt idx="10">
                  <c:v>38991</c:v>
                </c:pt>
                <c:pt idx="11">
                  <c:v>39022</c:v>
                </c:pt>
                <c:pt idx="12">
                  <c:v>39052</c:v>
                </c:pt>
                <c:pt idx="13">
                  <c:v>39083</c:v>
                </c:pt>
                <c:pt idx="14">
                  <c:v>39114</c:v>
                </c:pt>
                <c:pt idx="15">
                  <c:v>39142</c:v>
                </c:pt>
                <c:pt idx="16">
                  <c:v>39173</c:v>
                </c:pt>
                <c:pt idx="17">
                  <c:v>39203</c:v>
                </c:pt>
                <c:pt idx="18">
                  <c:v>39234</c:v>
                </c:pt>
                <c:pt idx="19">
                  <c:v>39264</c:v>
                </c:pt>
                <c:pt idx="20">
                  <c:v>39295</c:v>
                </c:pt>
                <c:pt idx="21">
                  <c:v>39326</c:v>
                </c:pt>
                <c:pt idx="22">
                  <c:v>39356</c:v>
                </c:pt>
                <c:pt idx="23">
                  <c:v>39387</c:v>
                </c:pt>
                <c:pt idx="24">
                  <c:v>39417</c:v>
                </c:pt>
                <c:pt idx="25">
                  <c:v>39448</c:v>
                </c:pt>
                <c:pt idx="26">
                  <c:v>39479</c:v>
                </c:pt>
                <c:pt idx="27">
                  <c:v>39508</c:v>
                </c:pt>
                <c:pt idx="28">
                  <c:v>39539</c:v>
                </c:pt>
                <c:pt idx="29">
                  <c:v>39569</c:v>
                </c:pt>
                <c:pt idx="30">
                  <c:v>39600</c:v>
                </c:pt>
                <c:pt idx="31">
                  <c:v>39630</c:v>
                </c:pt>
                <c:pt idx="32">
                  <c:v>39661</c:v>
                </c:pt>
                <c:pt idx="33">
                  <c:v>39692</c:v>
                </c:pt>
                <c:pt idx="34">
                  <c:v>39722</c:v>
                </c:pt>
                <c:pt idx="35">
                  <c:v>39753</c:v>
                </c:pt>
                <c:pt idx="36">
                  <c:v>39783</c:v>
                </c:pt>
                <c:pt idx="37">
                  <c:v>39814</c:v>
                </c:pt>
                <c:pt idx="38">
                  <c:v>39845</c:v>
                </c:pt>
                <c:pt idx="39">
                  <c:v>39873</c:v>
                </c:pt>
                <c:pt idx="40">
                  <c:v>39904</c:v>
                </c:pt>
                <c:pt idx="41">
                  <c:v>39934</c:v>
                </c:pt>
                <c:pt idx="42">
                  <c:v>39965</c:v>
                </c:pt>
                <c:pt idx="43">
                  <c:v>39995</c:v>
                </c:pt>
                <c:pt idx="44">
                  <c:v>40026</c:v>
                </c:pt>
                <c:pt idx="45">
                  <c:v>40057</c:v>
                </c:pt>
                <c:pt idx="46">
                  <c:v>40087</c:v>
                </c:pt>
                <c:pt idx="47">
                  <c:v>40118</c:v>
                </c:pt>
                <c:pt idx="48">
                  <c:v>40148</c:v>
                </c:pt>
                <c:pt idx="49">
                  <c:v>40179</c:v>
                </c:pt>
                <c:pt idx="50">
                  <c:v>40210</c:v>
                </c:pt>
                <c:pt idx="51">
                  <c:v>40238</c:v>
                </c:pt>
                <c:pt idx="52">
                  <c:v>40269</c:v>
                </c:pt>
                <c:pt idx="53">
                  <c:v>40299</c:v>
                </c:pt>
                <c:pt idx="54">
                  <c:v>40330</c:v>
                </c:pt>
                <c:pt idx="55">
                  <c:v>40360</c:v>
                </c:pt>
                <c:pt idx="56">
                  <c:v>40391</c:v>
                </c:pt>
                <c:pt idx="57">
                  <c:v>40422</c:v>
                </c:pt>
                <c:pt idx="58">
                  <c:v>40452</c:v>
                </c:pt>
                <c:pt idx="59">
                  <c:v>40483</c:v>
                </c:pt>
                <c:pt idx="60">
                  <c:v>40513</c:v>
                </c:pt>
                <c:pt idx="61">
                  <c:v>40544</c:v>
                </c:pt>
                <c:pt idx="62">
                  <c:v>40575</c:v>
                </c:pt>
                <c:pt idx="63">
                  <c:v>40603</c:v>
                </c:pt>
                <c:pt idx="64">
                  <c:v>40634</c:v>
                </c:pt>
                <c:pt idx="65">
                  <c:v>40664</c:v>
                </c:pt>
                <c:pt idx="66">
                  <c:v>40695</c:v>
                </c:pt>
                <c:pt idx="67">
                  <c:v>40725</c:v>
                </c:pt>
                <c:pt idx="68">
                  <c:v>40756</c:v>
                </c:pt>
                <c:pt idx="69">
                  <c:v>40787</c:v>
                </c:pt>
                <c:pt idx="70">
                  <c:v>40817</c:v>
                </c:pt>
                <c:pt idx="71">
                  <c:v>40848</c:v>
                </c:pt>
                <c:pt idx="72">
                  <c:v>40878</c:v>
                </c:pt>
                <c:pt idx="73">
                  <c:v>40909</c:v>
                </c:pt>
                <c:pt idx="74">
                  <c:v>40940</c:v>
                </c:pt>
                <c:pt idx="75">
                  <c:v>40969</c:v>
                </c:pt>
                <c:pt idx="76">
                  <c:v>41000</c:v>
                </c:pt>
                <c:pt idx="77">
                  <c:v>41030</c:v>
                </c:pt>
                <c:pt idx="78">
                  <c:v>41061</c:v>
                </c:pt>
                <c:pt idx="79">
                  <c:v>41091</c:v>
                </c:pt>
                <c:pt idx="80">
                  <c:v>41122</c:v>
                </c:pt>
                <c:pt idx="81">
                  <c:v>41153</c:v>
                </c:pt>
                <c:pt idx="82">
                  <c:v>41183</c:v>
                </c:pt>
                <c:pt idx="83">
                  <c:v>41214</c:v>
                </c:pt>
                <c:pt idx="84">
                  <c:v>41244</c:v>
                </c:pt>
                <c:pt idx="85">
                  <c:v>41275</c:v>
                </c:pt>
                <c:pt idx="86">
                  <c:v>41306</c:v>
                </c:pt>
                <c:pt idx="87">
                  <c:v>41334</c:v>
                </c:pt>
                <c:pt idx="88">
                  <c:v>41365</c:v>
                </c:pt>
                <c:pt idx="89">
                  <c:v>41395</c:v>
                </c:pt>
                <c:pt idx="90">
                  <c:v>41426</c:v>
                </c:pt>
                <c:pt idx="91">
                  <c:v>41456</c:v>
                </c:pt>
                <c:pt idx="92">
                  <c:v>41487</c:v>
                </c:pt>
                <c:pt idx="93">
                  <c:v>41518</c:v>
                </c:pt>
                <c:pt idx="94">
                  <c:v>41548</c:v>
                </c:pt>
                <c:pt idx="95">
                  <c:v>41579</c:v>
                </c:pt>
                <c:pt idx="96">
                  <c:v>41609</c:v>
                </c:pt>
                <c:pt idx="97">
                  <c:v>41640</c:v>
                </c:pt>
                <c:pt idx="98">
                  <c:v>41671</c:v>
                </c:pt>
                <c:pt idx="99">
                  <c:v>41699</c:v>
                </c:pt>
                <c:pt idx="100">
                  <c:v>41730</c:v>
                </c:pt>
                <c:pt idx="101">
                  <c:v>41760</c:v>
                </c:pt>
                <c:pt idx="102">
                  <c:v>41791</c:v>
                </c:pt>
                <c:pt idx="103">
                  <c:v>41821</c:v>
                </c:pt>
                <c:pt idx="104">
                  <c:v>41852</c:v>
                </c:pt>
                <c:pt idx="105">
                  <c:v>41883</c:v>
                </c:pt>
                <c:pt idx="106">
                  <c:v>41913</c:v>
                </c:pt>
                <c:pt idx="107">
                  <c:v>41944</c:v>
                </c:pt>
                <c:pt idx="108">
                  <c:v>41974</c:v>
                </c:pt>
                <c:pt idx="109">
                  <c:v>42005</c:v>
                </c:pt>
                <c:pt idx="110">
                  <c:v>42036</c:v>
                </c:pt>
                <c:pt idx="111">
                  <c:v>42064</c:v>
                </c:pt>
                <c:pt idx="112">
                  <c:v>42095</c:v>
                </c:pt>
                <c:pt idx="113">
                  <c:v>42125</c:v>
                </c:pt>
                <c:pt idx="114">
                  <c:v>42156</c:v>
                </c:pt>
                <c:pt idx="115">
                  <c:v>42186</c:v>
                </c:pt>
                <c:pt idx="116">
                  <c:v>42217</c:v>
                </c:pt>
                <c:pt idx="117">
                  <c:v>42248</c:v>
                </c:pt>
                <c:pt idx="118">
                  <c:v>42278</c:v>
                </c:pt>
                <c:pt idx="119">
                  <c:v>42309</c:v>
                </c:pt>
              </c:numCache>
            </c:numRef>
          </c:cat>
          <c:val>
            <c:numRef>
              <c:f>lookup!$B$14:$B$133</c:f>
              <c:numCache>
                <c:formatCode>General</c:formatCode>
                <c:ptCount val="120"/>
                <c:pt idx="0">
                  <c:v>3.25</c:v>
                </c:pt>
                <c:pt idx="1">
                  <c:v>3.5</c:v>
                </c:pt>
                <c:pt idx="2">
                  <c:v>3.75</c:v>
                </c:pt>
                <c:pt idx="3">
                  <c:v>3.75</c:v>
                </c:pt>
                <c:pt idx="4">
                  <c:v>4</c:v>
                </c:pt>
                <c:pt idx="5">
                  <c:v>4.25</c:v>
                </c:pt>
                <c:pt idx="6">
                  <c:v>4.5</c:v>
                </c:pt>
                <c:pt idx="7">
                  <c:v>4.5</c:v>
                </c:pt>
                <c:pt idx="8">
                  <c:v>4.5</c:v>
                </c:pt>
                <c:pt idx="9">
                  <c:v>4.5</c:v>
                </c:pt>
                <c:pt idx="10">
                  <c:v>4.5</c:v>
                </c:pt>
                <c:pt idx="11">
                  <c:v>4.5</c:v>
                </c:pt>
                <c:pt idx="12">
                  <c:v>4.5</c:v>
                </c:pt>
                <c:pt idx="13">
                  <c:v>4.5</c:v>
                </c:pt>
                <c:pt idx="14">
                  <c:v>4.5</c:v>
                </c:pt>
                <c:pt idx="15">
                  <c:v>4.5</c:v>
                </c:pt>
                <c:pt idx="16">
                  <c:v>4.5</c:v>
                </c:pt>
                <c:pt idx="17">
                  <c:v>4.5</c:v>
                </c:pt>
                <c:pt idx="18">
                  <c:v>4.5</c:v>
                </c:pt>
                <c:pt idx="19">
                  <c:v>4.5</c:v>
                </c:pt>
                <c:pt idx="20">
                  <c:v>4.75</c:v>
                </c:pt>
                <c:pt idx="21">
                  <c:v>4.75</c:v>
                </c:pt>
                <c:pt idx="22">
                  <c:v>4.75</c:v>
                </c:pt>
                <c:pt idx="23">
                  <c:v>4.75</c:v>
                </c:pt>
                <c:pt idx="24">
                  <c:v>4.75</c:v>
                </c:pt>
                <c:pt idx="25">
                  <c:v>4.5</c:v>
                </c:pt>
                <c:pt idx="26">
                  <c:v>4.25</c:v>
                </c:pt>
                <c:pt idx="27">
                  <c:v>4.25</c:v>
                </c:pt>
                <c:pt idx="28">
                  <c:v>3.75</c:v>
                </c:pt>
                <c:pt idx="29">
                  <c:v>3.25</c:v>
                </c:pt>
                <c:pt idx="30">
                  <c:v>3.25</c:v>
                </c:pt>
                <c:pt idx="31">
                  <c:v>3.25</c:v>
                </c:pt>
                <c:pt idx="32">
                  <c:v>3.25</c:v>
                </c:pt>
                <c:pt idx="33">
                  <c:v>3.25</c:v>
                </c:pt>
                <c:pt idx="34">
                  <c:v>3.25</c:v>
                </c:pt>
                <c:pt idx="35">
                  <c:v>2.5</c:v>
                </c:pt>
                <c:pt idx="36">
                  <c:v>2.5</c:v>
                </c:pt>
                <c:pt idx="37">
                  <c:v>1.75</c:v>
                </c:pt>
                <c:pt idx="38">
                  <c:v>1.25</c:v>
                </c:pt>
                <c:pt idx="39">
                  <c:v>1.25</c:v>
                </c:pt>
                <c:pt idx="40">
                  <c:v>0.75</c:v>
                </c:pt>
                <c:pt idx="41">
                  <c:v>0.5</c:v>
                </c:pt>
                <c:pt idx="42">
                  <c:v>0.5</c:v>
                </c:pt>
                <c:pt idx="43">
                  <c:v>0.5</c:v>
                </c:pt>
                <c:pt idx="44">
                  <c:v>0.5</c:v>
                </c:pt>
                <c:pt idx="45">
                  <c:v>0.5</c:v>
                </c:pt>
                <c:pt idx="46">
                  <c:v>0.5</c:v>
                </c:pt>
                <c:pt idx="47">
                  <c:v>0.5</c:v>
                </c:pt>
                <c:pt idx="48">
                  <c:v>0.5</c:v>
                </c:pt>
                <c:pt idx="49">
                  <c:v>0.5</c:v>
                </c:pt>
                <c:pt idx="50">
                  <c:v>0.5</c:v>
                </c:pt>
                <c:pt idx="51">
                  <c:v>0.5</c:v>
                </c:pt>
                <c:pt idx="52">
                  <c:v>0.5</c:v>
                </c:pt>
                <c:pt idx="53">
                  <c:v>0.5</c:v>
                </c:pt>
                <c:pt idx="54">
                  <c:v>0.5</c:v>
                </c:pt>
                <c:pt idx="55">
                  <c:v>0.75</c:v>
                </c:pt>
                <c:pt idx="56">
                  <c:v>1</c:v>
                </c:pt>
                <c:pt idx="57">
                  <c:v>1</c:v>
                </c:pt>
                <c:pt idx="58">
                  <c:v>1.25</c:v>
                </c:pt>
                <c:pt idx="59">
                  <c:v>1.25</c:v>
                </c:pt>
                <c:pt idx="60">
                  <c:v>1.25</c:v>
                </c:pt>
                <c:pt idx="61">
                  <c:v>1.25</c:v>
                </c:pt>
                <c:pt idx="62">
                  <c:v>1.25</c:v>
                </c:pt>
                <c:pt idx="63">
                  <c:v>1.25</c:v>
                </c:pt>
                <c:pt idx="64">
                  <c:v>1.25</c:v>
                </c:pt>
                <c:pt idx="65">
                  <c:v>1.25</c:v>
                </c:pt>
                <c:pt idx="66">
                  <c:v>1.25</c:v>
                </c:pt>
                <c:pt idx="67">
                  <c:v>1.25</c:v>
                </c:pt>
                <c:pt idx="68">
                  <c:v>1.25</c:v>
                </c:pt>
                <c:pt idx="69">
                  <c:v>1.25</c:v>
                </c:pt>
                <c:pt idx="70">
                  <c:v>1.25</c:v>
                </c:pt>
                <c:pt idx="71">
                  <c:v>1.25</c:v>
                </c:pt>
                <c:pt idx="72">
                  <c:v>1.25</c:v>
                </c:pt>
                <c:pt idx="73">
                  <c:v>1.25</c:v>
                </c:pt>
                <c:pt idx="74">
                  <c:v>1.25</c:v>
                </c:pt>
                <c:pt idx="75">
                  <c:v>1.25</c:v>
                </c:pt>
                <c:pt idx="76">
                  <c:v>1.25</c:v>
                </c:pt>
                <c:pt idx="77">
                  <c:v>1.25</c:v>
                </c:pt>
                <c:pt idx="78">
                  <c:v>1.25</c:v>
                </c:pt>
                <c:pt idx="79">
                  <c:v>1.25</c:v>
                </c:pt>
                <c:pt idx="80">
                  <c:v>1.25</c:v>
                </c:pt>
                <c:pt idx="81">
                  <c:v>1.25</c:v>
                </c:pt>
                <c:pt idx="82">
                  <c:v>1.25</c:v>
                </c:pt>
                <c:pt idx="83">
                  <c:v>1.25</c:v>
                </c:pt>
                <c:pt idx="84">
                  <c:v>1.25</c:v>
                </c:pt>
                <c:pt idx="85">
                  <c:v>1.25</c:v>
                </c:pt>
                <c:pt idx="86">
                  <c:v>1.25</c:v>
                </c:pt>
                <c:pt idx="87">
                  <c:v>1.25</c:v>
                </c:pt>
                <c:pt idx="88">
                  <c:v>1.25</c:v>
                </c:pt>
                <c:pt idx="89">
                  <c:v>1.25</c:v>
                </c:pt>
                <c:pt idx="90">
                  <c:v>1.25</c:v>
                </c:pt>
                <c:pt idx="91">
                  <c:v>1.25</c:v>
                </c:pt>
                <c:pt idx="92">
                  <c:v>1.25</c:v>
                </c:pt>
                <c:pt idx="93">
                  <c:v>1.25</c:v>
                </c:pt>
                <c:pt idx="94">
                  <c:v>1.25</c:v>
                </c:pt>
                <c:pt idx="95">
                  <c:v>1.25</c:v>
                </c:pt>
                <c:pt idx="96">
                  <c:v>1.25</c:v>
                </c:pt>
                <c:pt idx="97">
                  <c:v>1.25</c:v>
                </c:pt>
                <c:pt idx="98">
                  <c:v>1.25</c:v>
                </c:pt>
                <c:pt idx="99">
                  <c:v>1.25</c:v>
                </c:pt>
                <c:pt idx="100">
                  <c:v>1.25</c:v>
                </c:pt>
                <c:pt idx="101">
                  <c:v>1.25</c:v>
                </c:pt>
                <c:pt idx="102">
                  <c:v>1.25</c:v>
                </c:pt>
                <c:pt idx="103">
                  <c:v>1.25</c:v>
                </c:pt>
                <c:pt idx="104">
                  <c:v>1.25</c:v>
                </c:pt>
                <c:pt idx="105">
                  <c:v>1.25</c:v>
                </c:pt>
                <c:pt idx="106">
                  <c:v>1.25</c:v>
                </c:pt>
                <c:pt idx="107">
                  <c:v>1.25</c:v>
                </c:pt>
                <c:pt idx="108">
                  <c:v>1.25</c:v>
                </c:pt>
                <c:pt idx="109">
                  <c:v>1.25</c:v>
                </c:pt>
                <c:pt idx="110">
                  <c:v>1</c:v>
                </c:pt>
                <c:pt idx="111">
                  <c:v>1</c:v>
                </c:pt>
                <c:pt idx="112">
                  <c:v>1</c:v>
                </c:pt>
                <c:pt idx="113">
                  <c:v>1</c:v>
                </c:pt>
                <c:pt idx="114">
                  <c:v>1</c:v>
                </c:pt>
                <c:pt idx="115">
                  <c:v>1</c:v>
                </c:pt>
                <c:pt idx="116">
                  <c:v>0.75</c:v>
                </c:pt>
                <c:pt idx="117">
                  <c:v>0.75</c:v>
                </c:pt>
                <c:pt idx="118">
                  <c:v>0.75</c:v>
                </c:pt>
                <c:pt idx="119">
                  <c:v>0.75</c:v>
                </c:pt>
              </c:numCache>
            </c:numRef>
          </c:val>
          <c:smooth val="0"/>
        </c:ser>
        <c:dLbls>
          <c:showLegendKey val="0"/>
          <c:showVal val="0"/>
          <c:showCatName val="0"/>
          <c:showSerName val="0"/>
          <c:showPercent val="0"/>
          <c:showBubbleSize val="0"/>
        </c:dLbls>
        <c:smooth val="0"/>
        <c:axId val="347482432"/>
        <c:axId val="347483608"/>
      </c:lineChart>
      <c:dateAx>
        <c:axId val="347482432"/>
        <c:scaling>
          <c:orientation val="minMax"/>
        </c:scaling>
        <c:delete val="0"/>
        <c:axPos val="b"/>
        <c:numFmt formatCode="mmm\-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47483608"/>
        <c:crosses val="autoZero"/>
        <c:auto val="1"/>
        <c:lblOffset val="100"/>
        <c:baseTimeUnit val="months"/>
        <c:majorUnit val="12"/>
        <c:majorTimeUnit val="months"/>
      </c:dateAx>
      <c:valAx>
        <c:axId val="3474836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a:t>Overnight Interest</a:t>
                </a:r>
                <a:r>
                  <a:rPr lang="en-US" sz="1600" baseline="0"/>
                  <a:t> Rate</a:t>
                </a:r>
              </a:p>
            </c:rich>
          </c:tx>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74824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a:t>Canada: Real</a:t>
            </a:r>
            <a:r>
              <a:rPr lang="en-US" sz="2000" baseline="0"/>
              <a:t> and Nominal Interest Rates compared with Inflation</a:t>
            </a:r>
          </a:p>
        </c:rich>
      </c:tx>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v>Nominal Interest Rates</c:v>
          </c:tx>
          <c:spPr>
            <a:ln w="28575" cap="rnd">
              <a:solidFill>
                <a:schemeClr val="accent1"/>
              </a:solidFill>
              <a:round/>
            </a:ln>
            <a:effectLst/>
          </c:spPr>
          <c:marker>
            <c:symbol val="none"/>
          </c:marker>
          <c:cat>
            <c:numRef>
              <c:f>'[Real Interest Rates Canada USA and China 1966-2015.xlsx]Data'!$E$1:$BA$1</c:f>
              <c:numCache>
                <c:formatCode>General</c:formatCode>
                <c:ptCount val="49"/>
                <c:pt idx="0">
                  <c:v>1966</c:v>
                </c:pt>
                <c:pt idx="1">
                  <c:v>1967</c:v>
                </c:pt>
                <c:pt idx="2">
                  <c:v>1968</c:v>
                </c:pt>
                <c:pt idx="3">
                  <c:v>1969</c:v>
                </c:pt>
                <c:pt idx="4">
                  <c:v>1970</c:v>
                </c:pt>
                <c:pt idx="5">
                  <c:v>1971</c:v>
                </c:pt>
                <c:pt idx="6">
                  <c:v>1972</c:v>
                </c:pt>
                <c:pt idx="7">
                  <c:v>1973</c:v>
                </c:pt>
                <c:pt idx="8">
                  <c:v>1974</c:v>
                </c:pt>
                <c:pt idx="9">
                  <c:v>1975</c:v>
                </c:pt>
                <c:pt idx="10">
                  <c:v>1976</c:v>
                </c:pt>
                <c:pt idx="11">
                  <c:v>1977</c:v>
                </c:pt>
                <c:pt idx="12">
                  <c:v>1978</c:v>
                </c:pt>
                <c:pt idx="13">
                  <c:v>1979</c:v>
                </c:pt>
                <c:pt idx="14">
                  <c:v>1980</c:v>
                </c:pt>
                <c:pt idx="15">
                  <c:v>1981</c:v>
                </c:pt>
                <c:pt idx="16">
                  <c:v>1982</c:v>
                </c:pt>
                <c:pt idx="17">
                  <c:v>1983</c:v>
                </c:pt>
                <c:pt idx="18">
                  <c:v>1984</c:v>
                </c:pt>
                <c:pt idx="19">
                  <c:v>1985</c:v>
                </c:pt>
                <c:pt idx="20">
                  <c:v>1986</c:v>
                </c:pt>
                <c:pt idx="21">
                  <c:v>1987</c:v>
                </c:pt>
                <c:pt idx="22">
                  <c:v>1988</c:v>
                </c:pt>
                <c:pt idx="23">
                  <c:v>1989</c:v>
                </c:pt>
                <c:pt idx="24">
                  <c:v>1990</c:v>
                </c:pt>
                <c:pt idx="25">
                  <c:v>1991</c:v>
                </c:pt>
                <c:pt idx="26">
                  <c:v>1992</c:v>
                </c:pt>
                <c:pt idx="27">
                  <c:v>1993</c:v>
                </c:pt>
                <c:pt idx="28">
                  <c:v>1994</c:v>
                </c:pt>
                <c:pt idx="29">
                  <c:v>1995</c:v>
                </c:pt>
                <c:pt idx="30">
                  <c:v>1996</c:v>
                </c:pt>
                <c:pt idx="31">
                  <c:v>1997</c:v>
                </c:pt>
                <c:pt idx="32">
                  <c:v>1998</c:v>
                </c:pt>
                <c:pt idx="33">
                  <c:v>1999</c:v>
                </c:pt>
                <c:pt idx="34">
                  <c:v>2000</c:v>
                </c:pt>
                <c:pt idx="35">
                  <c:v>2001</c:v>
                </c:pt>
                <c:pt idx="36">
                  <c:v>2002</c:v>
                </c:pt>
                <c:pt idx="37">
                  <c:v>2003</c:v>
                </c:pt>
                <c:pt idx="38">
                  <c:v>2004</c:v>
                </c:pt>
                <c:pt idx="39">
                  <c:v>2005</c:v>
                </c:pt>
                <c:pt idx="40">
                  <c:v>2006</c:v>
                </c:pt>
                <c:pt idx="41">
                  <c:v>2007</c:v>
                </c:pt>
                <c:pt idx="42">
                  <c:v>2008</c:v>
                </c:pt>
                <c:pt idx="43">
                  <c:v>2009</c:v>
                </c:pt>
                <c:pt idx="44">
                  <c:v>2010</c:v>
                </c:pt>
                <c:pt idx="45">
                  <c:v>2011</c:v>
                </c:pt>
                <c:pt idx="46">
                  <c:v>2012</c:v>
                </c:pt>
                <c:pt idx="47">
                  <c:v>2013</c:v>
                </c:pt>
                <c:pt idx="48">
                  <c:v>2014</c:v>
                </c:pt>
              </c:numCache>
            </c:numRef>
          </c:cat>
          <c:val>
            <c:numRef>
              <c:f>'[Real Interest Rates Canada USA and China 1966-2015.xlsx]Data'!$E$21:$BA$21</c:f>
              <c:numCache>
                <c:formatCode>General</c:formatCode>
                <c:ptCount val="49"/>
                <c:pt idx="0">
                  <c:v>5.9516375759806799</c:v>
                </c:pt>
                <c:pt idx="1">
                  <c:v>5.8527906166315518</c:v>
                </c:pt>
                <c:pt idx="2">
                  <c:v>6.8015658857954815</c:v>
                </c:pt>
                <c:pt idx="3">
                  <c:v>7.8094761177768008</c:v>
                </c:pt>
                <c:pt idx="4">
                  <c:v>8.0649626561008034</c:v>
                </c:pt>
                <c:pt idx="5">
                  <c:v>6.4032396981136159</c:v>
                </c:pt>
                <c:pt idx="6">
                  <c:v>5.9944325496172723</c:v>
                </c:pt>
                <c:pt idx="7">
                  <c:v>7.8260724296892361</c:v>
                </c:pt>
                <c:pt idx="8">
                  <c:v>11.336834978121974</c:v>
                </c:pt>
                <c:pt idx="9">
                  <c:v>9.5401917927828457</c:v>
                </c:pt>
                <c:pt idx="10">
                  <c:v>9.9944207452471421</c:v>
                </c:pt>
                <c:pt idx="11">
                  <c:v>8.3915926672864547</c:v>
                </c:pt>
                <c:pt idx="12">
                  <c:v>9.4964440529286929</c:v>
                </c:pt>
                <c:pt idx="13">
                  <c:v>12.631606437180396</c:v>
                </c:pt>
                <c:pt idx="14">
                  <c:v>13.867675867731757</c:v>
                </c:pt>
                <c:pt idx="15">
                  <c:v>18.463302140489763</c:v>
                </c:pt>
                <c:pt idx="16">
                  <c:v>15.244907340808705</c:v>
                </c:pt>
                <c:pt idx="17">
                  <c:v>10.872102872082738</c:v>
                </c:pt>
                <c:pt idx="18">
                  <c:v>11.772480262578386</c:v>
                </c:pt>
                <c:pt idx="19">
                  <c:v>10.350481596827864</c:v>
                </c:pt>
                <c:pt idx="20">
                  <c:v>10.299671401529814</c:v>
                </c:pt>
                <c:pt idx="21">
                  <c:v>9.30450028023429</c:v>
                </c:pt>
                <c:pt idx="22">
                  <c:v>10.560334061491474</c:v>
                </c:pt>
                <c:pt idx="23">
                  <c:v>12.946666303072293</c:v>
                </c:pt>
                <c:pt idx="24">
                  <c:v>13.713561585643335</c:v>
                </c:pt>
                <c:pt idx="25">
                  <c:v>9.7329059140606748</c:v>
                </c:pt>
                <c:pt idx="26">
                  <c:v>7.391214745008754</c:v>
                </c:pt>
                <c:pt idx="27">
                  <c:v>5.87725109839886</c:v>
                </c:pt>
                <c:pt idx="28">
                  <c:v>6.7975808650543925</c:v>
                </c:pt>
                <c:pt idx="29">
                  <c:v>8.5055476669086332</c:v>
                </c:pt>
                <c:pt idx="30">
                  <c:v>5.9881717711137794</c:v>
                </c:pt>
                <c:pt idx="31">
                  <c:v>4.9152667079570858</c:v>
                </c:pt>
                <c:pt idx="32">
                  <c:v>6.6183216807019623</c:v>
                </c:pt>
                <c:pt idx="33">
                  <c:v>6.3538860152867214</c:v>
                </c:pt>
                <c:pt idx="34">
                  <c:v>7.1479766151926043</c:v>
                </c:pt>
                <c:pt idx="35">
                  <c:v>5.745588820637697</c:v>
                </c:pt>
                <c:pt idx="36">
                  <c:v>4.1721885076863954</c:v>
                </c:pt>
                <c:pt idx="37">
                  <c:v>4.6438515825855884</c:v>
                </c:pt>
                <c:pt idx="38">
                  <c:v>3.9771178659964099</c:v>
                </c:pt>
                <c:pt idx="39">
                  <c:v>4.3791150218818196</c:v>
                </c:pt>
                <c:pt idx="40">
                  <c:v>5.7306427856872055</c:v>
                </c:pt>
                <c:pt idx="41">
                  <c:v>6.0142729757312106</c:v>
                </c:pt>
                <c:pt idx="42">
                  <c:v>4.6978176052989458</c:v>
                </c:pt>
                <c:pt idx="43">
                  <c:v>2.4953178420918523</c:v>
                </c:pt>
                <c:pt idx="44">
                  <c:v>2.6052664089540931</c:v>
                </c:pt>
                <c:pt idx="45">
                  <c:v>3.0127910979901449</c:v>
                </c:pt>
                <c:pt idx="46">
                  <c:v>2.9778343677141788</c:v>
                </c:pt>
                <c:pt idx="47">
                  <c:v>2.9779409580690617</c:v>
                </c:pt>
                <c:pt idx="48">
                  <c:v>2.9786523609556559</c:v>
                </c:pt>
              </c:numCache>
            </c:numRef>
          </c:val>
          <c:smooth val="0"/>
        </c:ser>
        <c:ser>
          <c:idx val="1"/>
          <c:order val="1"/>
          <c:tx>
            <c:v>Rate of Inflation</c:v>
          </c:tx>
          <c:spPr>
            <a:ln w="28575" cap="rnd">
              <a:solidFill>
                <a:schemeClr val="accent2"/>
              </a:solidFill>
              <a:round/>
            </a:ln>
            <a:effectLst/>
          </c:spPr>
          <c:marker>
            <c:symbol val="none"/>
          </c:marker>
          <c:cat>
            <c:numRef>
              <c:f>'[Real Interest Rates Canada USA and China 1966-2015.xlsx]Data'!$E$1:$BA$1</c:f>
              <c:numCache>
                <c:formatCode>General</c:formatCode>
                <c:ptCount val="49"/>
                <c:pt idx="0">
                  <c:v>1966</c:v>
                </c:pt>
                <c:pt idx="1">
                  <c:v>1967</c:v>
                </c:pt>
                <c:pt idx="2">
                  <c:v>1968</c:v>
                </c:pt>
                <c:pt idx="3">
                  <c:v>1969</c:v>
                </c:pt>
                <c:pt idx="4">
                  <c:v>1970</c:v>
                </c:pt>
                <c:pt idx="5">
                  <c:v>1971</c:v>
                </c:pt>
                <c:pt idx="6">
                  <c:v>1972</c:v>
                </c:pt>
                <c:pt idx="7">
                  <c:v>1973</c:v>
                </c:pt>
                <c:pt idx="8">
                  <c:v>1974</c:v>
                </c:pt>
                <c:pt idx="9">
                  <c:v>1975</c:v>
                </c:pt>
                <c:pt idx="10">
                  <c:v>1976</c:v>
                </c:pt>
                <c:pt idx="11">
                  <c:v>1977</c:v>
                </c:pt>
                <c:pt idx="12">
                  <c:v>1978</c:v>
                </c:pt>
                <c:pt idx="13">
                  <c:v>1979</c:v>
                </c:pt>
                <c:pt idx="14">
                  <c:v>1980</c:v>
                </c:pt>
                <c:pt idx="15">
                  <c:v>1981</c:v>
                </c:pt>
                <c:pt idx="16">
                  <c:v>1982</c:v>
                </c:pt>
                <c:pt idx="17">
                  <c:v>1983</c:v>
                </c:pt>
                <c:pt idx="18">
                  <c:v>1984</c:v>
                </c:pt>
                <c:pt idx="19">
                  <c:v>1985</c:v>
                </c:pt>
                <c:pt idx="20">
                  <c:v>1986</c:v>
                </c:pt>
                <c:pt idx="21">
                  <c:v>1987</c:v>
                </c:pt>
                <c:pt idx="22">
                  <c:v>1988</c:v>
                </c:pt>
                <c:pt idx="23">
                  <c:v>1989</c:v>
                </c:pt>
                <c:pt idx="24">
                  <c:v>1990</c:v>
                </c:pt>
                <c:pt idx="25">
                  <c:v>1991</c:v>
                </c:pt>
                <c:pt idx="26">
                  <c:v>1992</c:v>
                </c:pt>
                <c:pt idx="27">
                  <c:v>1993</c:v>
                </c:pt>
                <c:pt idx="28">
                  <c:v>1994</c:v>
                </c:pt>
                <c:pt idx="29">
                  <c:v>1995</c:v>
                </c:pt>
                <c:pt idx="30">
                  <c:v>1996</c:v>
                </c:pt>
                <c:pt idx="31">
                  <c:v>1997</c:v>
                </c:pt>
                <c:pt idx="32">
                  <c:v>1998</c:v>
                </c:pt>
                <c:pt idx="33">
                  <c:v>1999</c:v>
                </c:pt>
                <c:pt idx="34">
                  <c:v>2000</c:v>
                </c:pt>
                <c:pt idx="35">
                  <c:v>2001</c:v>
                </c:pt>
                <c:pt idx="36">
                  <c:v>2002</c:v>
                </c:pt>
                <c:pt idx="37">
                  <c:v>2003</c:v>
                </c:pt>
                <c:pt idx="38">
                  <c:v>2004</c:v>
                </c:pt>
                <c:pt idx="39">
                  <c:v>2005</c:v>
                </c:pt>
                <c:pt idx="40">
                  <c:v>2006</c:v>
                </c:pt>
                <c:pt idx="41">
                  <c:v>2007</c:v>
                </c:pt>
                <c:pt idx="42">
                  <c:v>2008</c:v>
                </c:pt>
                <c:pt idx="43">
                  <c:v>2009</c:v>
                </c:pt>
                <c:pt idx="44">
                  <c:v>2010</c:v>
                </c:pt>
                <c:pt idx="45">
                  <c:v>2011</c:v>
                </c:pt>
                <c:pt idx="46">
                  <c:v>2012</c:v>
                </c:pt>
                <c:pt idx="47">
                  <c:v>2013</c:v>
                </c:pt>
                <c:pt idx="48">
                  <c:v>2014</c:v>
                </c:pt>
              </c:numCache>
            </c:numRef>
          </c:cat>
          <c:val>
            <c:numRef>
              <c:f>'[Real Interest Rates Canada USA and China 1966-2015.xlsx]Data'!$E$19:$BA$19</c:f>
              <c:numCache>
                <c:formatCode>General</c:formatCode>
                <c:ptCount val="49"/>
                <c:pt idx="0">
                  <c:v>4.9806267730661915</c:v>
                </c:pt>
                <c:pt idx="1">
                  <c:v>4.4015849561307476</c:v>
                </c:pt>
                <c:pt idx="2">
                  <c:v>3.6358287630802408</c:v>
                </c:pt>
                <c:pt idx="3">
                  <c:v>4.5057852724075644</c:v>
                </c:pt>
                <c:pt idx="4">
                  <c:v>1.5645865562887025</c:v>
                </c:pt>
                <c:pt idx="5">
                  <c:v>4.8318568878243013</c:v>
                </c:pt>
                <c:pt idx="6">
                  <c:v>5.9000701050427864</c:v>
                </c:pt>
                <c:pt idx="7">
                  <c:v>9.6867492363131902</c:v>
                </c:pt>
                <c:pt idx="8">
                  <c:v>15.198079321596765</c:v>
                </c:pt>
                <c:pt idx="9">
                  <c:v>10.695155176465136</c:v>
                </c:pt>
                <c:pt idx="10">
                  <c:v>9.4969347382154012</c:v>
                </c:pt>
                <c:pt idx="11">
                  <c:v>6.7965603756237982</c:v>
                </c:pt>
                <c:pt idx="12">
                  <c:v>6.602950498632481</c:v>
                </c:pt>
                <c:pt idx="13">
                  <c:v>9.9855008465513038</c:v>
                </c:pt>
                <c:pt idx="14">
                  <c:v>10.071623023111769</c:v>
                </c:pt>
                <c:pt idx="15">
                  <c:v>10.776619958300742</c:v>
                </c:pt>
                <c:pt idx="16">
                  <c:v>8.7811313815609822</c:v>
                </c:pt>
                <c:pt idx="17">
                  <c:v>5.7430950109475418</c:v>
                </c:pt>
                <c:pt idx="18">
                  <c:v>3.5101405666584782</c:v>
                </c:pt>
                <c:pt idx="19">
                  <c:v>3.3049617628088157</c:v>
                </c:pt>
                <c:pt idx="20">
                  <c:v>3.0511183390116798</c:v>
                </c:pt>
                <c:pt idx="21">
                  <c:v>4.7528784478413399</c:v>
                </c:pt>
                <c:pt idx="22">
                  <c:v>4.518434342467188</c:v>
                </c:pt>
                <c:pt idx="23">
                  <c:v>4.6740724520608836</c:v>
                </c:pt>
                <c:pt idx="24">
                  <c:v>3.375171767508661</c:v>
                </c:pt>
                <c:pt idx="25">
                  <c:v>3.0711937030346093</c:v>
                </c:pt>
                <c:pt idx="26">
                  <c:v>1.4905400978126266</c:v>
                </c:pt>
                <c:pt idx="27">
                  <c:v>1.3228811516249124</c:v>
                </c:pt>
                <c:pt idx="28">
                  <c:v>1.4469034199987618</c:v>
                </c:pt>
                <c:pt idx="29">
                  <c:v>2.2384454997302043</c:v>
                </c:pt>
                <c:pt idx="30">
                  <c:v>1.7564561341895484</c:v>
                </c:pt>
                <c:pt idx="31">
                  <c:v>1.1410851532039743</c:v>
                </c:pt>
                <c:pt idx="32">
                  <c:v>-0.2073782069001453</c:v>
                </c:pt>
                <c:pt idx="33">
                  <c:v>1.8610522817520803</c:v>
                </c:pt>
                <c:pt idx="34">
                  <c:v>4.2723582731321699</c:v>
                </c:pt>
                <c:pt idx="35">
                  <c:v>1.6230625239811189</c:v>
                </c:pt>
                <c:pt idx="36">
                  <c:v>1.2274286197196886</c:v>
                </c:pt>
                <c:pt idx="37">
                  <c:v>3.3350879889833465</c:v>
                </c:pt>
                <c:pt idx="38">
                  <c:v>3.2793545131144981</c:v>
                </c:pt>
                <c:pt idx="39">
                  <c:v>3.2088698356151895</c:v>
                </c:pt>
                <c:pt idx="40">
                  <c:v>2.7092917385884334</c:v>
                </c:pt>
                <c:pt idx="41">
                  <c:v>3.2384388075837194</c:v>
                </c:pt>
                <c:pt idx="42">
                  <c:v>3.8924328310961442</c:v>
                </c:pt>
                <c:pt idx="43">
                  <c:v>-2.1442584805307092</c:v>
                </c:pt>
                <c:pt idx="44">
                  <c:v>2.6468160395662466</c:v>
                </c:pt>
                <c:pt idx="45">
                  <c:v>3.3900986437120935</c:v>
                </c:pt>
                <c:pt idx="46">
                  <c:v>1.5065566793996936</c:v>
                </c:pt>
                <c:pt idx="47">
                  <c:v>1.3834769041502</c:v>
                </c:pt>
                <c:pt idx="48">
                  <c:v>1.7779930601543157</c:v>
                </c:pt>
              </c:numCache>
            </c:numRef>
          </c:val>
          <c:smooth val="0"/>
        </c:ser>
        <c:ser>
          <c:idx val="2"/>
          <c:order val="2"/>
          <c:tx>
            <c:v>Real Interest Rate</c:v>
          </c:tx>
          <c:spPr>
            <a:ln w="28575" cap="rnd">
              <a:solidFill>
                <a:schemeClr val="accent3"/>
              </a:solidFill>
              <a:round/>
            </a:ln>
            <a:effectLst/>
          </c:spPr>
          <c:marker>
            <c:symbol val="none"/>
          </c:marker>
          <c:val>
            <c:numRef>
              <c:f>'[Real Interest Rates Canada USA and China 1966-2015.xlsx]Data'!$E$2:$BA$2</c:f>
              <c:numCache>
                <c:formatCode>General</c:formatCode>
                <c:ptCount val="49"/>
                <c:pt idx="0">
                  <c:v>0.97101080291448805</c:v>
                </c:pt>
                <c:pt idx="1">
                  <c:v>1.4512056605008044</c:v>
                </c:pt>
                <c:pt idx="2">
                  <c:v>3.1657371227152402</c:v>
                </c:pt>
                <c:pt idx="3">
                  <c:v>3.3036908453692364</c:v>
                </c:pt>
                <c:pt idx="4">
                  <c:v>6.5003760998121001</c:v>
                </c:pt>
                <c:pt idx="5">
                  <c:v>1.5713828102893144</c:v>
                </c:pt>
                <c:pt idx="6">
                  <c:v>9.4362444574485893E-2</c:v>
                </c:pt>
                <c:pt idx="7">
                  <c:v>-1.8606768066239538</c:v>
                </c:pt>
                <c:pt idx="8">
                  <c:v>-3.8612443434747914</c:v>
                </c:pt>
                <c:pt idx="9">
                  <c:v>-1.1549633836822892</c:v>
                </c:pt>
                <c:pt idx="10">
                  <c:v>0.49748600703174051</c:v>
                </c:pt>
                <c:pt idx="11">
                  <c:v>1.5950322916626569</c:v>
                </c:pt>
                <c:pt idx="12">
                  <c:v>2.8934935542962124</c:v>
                </c:pt>
                <c:pt idx="13">
                  <c:v>2.6461055906290927</c:v>
                </c:pt>
                <c:pt idx="14">
                  <c:v>3.7960528446199877</c:v>
                </c:pt>
                <c:pt idx="15">
                  <c:v>7.6866821821890214</c:v>
                </c:pt>
                <c:pt idx="16">
                  <c:v>6.4637759592477231</c:v>
                </c:pt>
                <c:pt idx="17">
                  <c:v>5.1290078611351966</c:v>
                </c:pt>
                <c:pt idx="18">
                  <c:v>8.2623396959199074</c:v>
                </c:pt>
                <c:pt idx="19">
                  <c:v>7.0455198340190481</c:v>
                </c:pt>
                <c:pt idx="20">
                  <c:v>7.248553062518134</c:v>
                </c:pt>
                <c:pt idx="21">
                  <c:v>4.5516218323929492</c:v>
                </c:pt>
                <c:pt idx="22">
                  <c:v>6.0418997190242854</c:v>
                </c:pt>
                <c:pt idx="23">
                  <c:v>8.2725938510114094</c:v>
                </c:pt>
                <c:pt idx="24">
                  <c:v>10.338389818134674</c:v>
                </c:pt>
                <c:pt idx="25">
                  <c:v>6.6617122110260656</c:v>
                </c:pt>
                <c:pt idx="26">
                  <c:v>5.9006746471961273</c:v>
                </c:pt>
                <c:pt idx="27">
                  <c:v>4.5543699467739476</c:v>
                </c:pt>
                <c:pt idx="28">
                  <c:v>5.3506774450556307</c:v>
                </c:pt>
                <c:pt idx="29">
                  <c:v>6.2671021671784288</c:v>
                </c:pt>
                <c:pt idx="30">
                  <c:v>4.231715636924231</c:v>
                </c:pt>
                <c:pt idx="31">
                  <c:v>3.774181554753111</c:v>
                </c:pt>
                <c:pt idx="32">
                  <c:v>6.8256998876021076</c:v>
                </c:pt>
                <c:pt idx="33">
                  <c:v>4.4928337335346411</c:v>
                </c:pt>
                <c:pt idx="34">
                  <c:v>2.8756183420604344</c:v>
                </c:pt>
                <c:pt idx="35">
                  <c:v>4.1225262966565781</c:v>
                </c:pt>
                <c:pt idx="36">
                  <c:v>2.9447598879667067</c:v>
                </c:pt>
                <c:pt idx="37">
                  <c:v>1.3087635936022419</c:v>
                </c:pt>
                <c:pt idx="38">
                  <c:v>0.69776335288191171</c:v>
                </c:pt>
                <c:pt idx="39">
                  <c:v>1.1702451862666297</c:v>
                </c:pt>
                <c:pt idx="40">
                  <c:v>3.0213510470987717</c:v>
                </c:pt>
                <c:pt idx="41">
                  <c:v>2.7758341681474912</c:v>
                </c:pt>
                <c:pt idx="42">
                  <c:v>0.80538477420280152</c:v>
                </c:pt>
                <c:pt idx="43">
                  <c:v>4.6395763226225615</c:v>
                </c:pt>
                <c:pt idx="44">
                  <c:v>-4.1549630612153485E-2</c:v>
                </c:pt>
                <c:pt idx="45">
                  <c:v>-0.37730754572194852</c:v>
                </c:pt>
                <c:pt idx="46">
                  <c:v>1.4712776883144854</c:v>
                </c:pt>
                <c:pt idx="47">
                  <c:v>1.5944640539188619</c:v>
                </c:pt>
                <c:pt idx="48">
                  <c:v>1.20065930080134</c:v>
                </c:pt>
              </c:numCache>
            </c:numRef>
          </c:val>
          <c:smooth val="0"/>
        </c:ser>
        <c:dLbls>
          <c:showLegendKey val="0"/>
          <c:showVal val="0"/>
          <c:showCatName val="0"/>
          <c:showSerName val="0"/>
          <c:showPercent val="0"/>
          <c:showBubbleSize val="0"/>
        </c:dLbls>
        <c:smooth val="0"/>
        <c:axId val="347484784"/>
        <c:axId val="347485176"/>
      </c:lineChart>
      <c:catAx>
        <c:axId val="347484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7485176"/>
        <c:crosses val="autoZero"/>
        <c:auto val="1"/>
        <c:lblAlgn val="ctr"/>
        <c:lblOffset val="100"/>
        <c:tickLblSkip val="5"/>
        <c:noMultiLvlLbl val="0"/>
      </c:catAx>
      <c:valAx>
        <c:axId val="3474851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a:t>Rate</a:t>
                </a:r>
              </a:p>
            </c:rich>
          </c:tx>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74847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a:t>Canada:</a:t>
            </a:r>
            <a:r>
              <a:rPr lang="en-US" sz="2000" baseline="0"/>
              <a:t> </a:t>
            </a:r>
            <a:r>
              <a:rPr lang="en-US" sz="2000"/>
              <a:t>Real Interest Rate vs Growth</a:t>
            </a:r>
          </a:p>
        </c:rich>
      </c:tx>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v>Real Interest Rate vs Growth</c:v>
          </c:tx>
          <c:spPr>
            <a:ln w="2540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forward val="3"/>
            <c:backward val="3"/>
            <c:dispRSqr val="0"/>
            <c:dispEq val="0"/>
          </c:trendline>
          <c:xVal>
            <c:numRef>
              <c:f>'[Real Interest Rates Canada USA and China 1966-2015.xlsx]Data'!$E$11:$BA$11</c:f>
              <c:numCache>
                <c:formatCode>General</c:formatCode>
                <c:ptCount val="49"/>
                <c:pt idx="0">
                  <c:v>6.5849654075069397</c:v>
                </c:pt>
                <c:pt idx="1">
                  <c:v>2.915310360362227</c:v>
                </c:pt>
                <c:pt idx="2">
                  <c:v>5.295341863528165</c:v>
                </c:pt>
                <c:pt idx="3">
                  <c:v>5.2600008259456388</c:v>
                </c:pt>
                <c:pt idx="4">
                  <c:v>7.6583016808850317</c:v>
                </c:pt>
                <c:pt idx="5">
                  <c:v>4.117650691699609</c:v>
                </c:pt>
                <c:pt idx="6">
                  <c:v>5.4458629643711731</c:v>
                </c:pt>
                <c:pt idx="7">
                  <c:v>6.9641949728579391</c:v>
                </c:pt>
                <c:pt idx="8">
                  <c:v>3.6909930380716531</c:v>
                </c:pt>
                <c:pt idx="9">
                  <c:v>1.8229739450769813</c:v>
                </c:pt>
                <c:pt idx="10">
                  <c:v>5.1993131472658973</c:v>
                </c:pt>
                <c:pt idx="11">
                  <c:v>3.4582179867991982</c:v>
                </c:pt>
                <c:pt idx="12">
                  <c:v>3.9535982103683551</c:v>
                </c:pt>
                <c:pt idx="13">
                  <c:v>3.8049212723799286</c:v>
                </c:pt>
                <c:pt idx="14">
                  <c:v>2.1626115726360666</c:v>
                </c:pt>
                <c:pt idx="15">
                  <c:v>3.5031185203799851</c:v>
                </c:pt>
                <c:pt idx="16">
                  <c:v>-3.0202588166810358</c:v>
                </c:pt>
                <c:pt idx="17">
                  <c:v>2.5660651205059253</c:v>
                </c:pt>
                <c:pt idx="18">
                  <c:v>5.5718580709817047</c:v>
                </c:pt>
                <c:pt idx="19">
                  <c:v>4.679245897982625</c:v>
                </c:pt>
                <c:pt idx="20">
                  <c:v>2.1981630648473498</c:v>
                </c:pt>
                <c:pt idx="21">
                  <c:v>4.0422778996435369</c:v>
                </c:pt>
                <c:pt idx="22">
                  <c:v>4.7376517155345539</c:v>
                </c:pt>
                <c:pt idx="23">
                  <c:v>2.3754850363620221</c:v>
                </c:pt>
                <c:pt idx="24">
                  <c:v>0.12898384709605182</c:v>
                </c:pt>
                <c:pt idx="25">
                  <c:v>-2.1202448335219657</c:v>
                </c:pt>
                <c:pt idx="26">
                  <c:v>0.85436965910115248</c:v>
                </c:pt>
                <c:pt idx="27">
                  <c:v>2.6073711666876704</c:v>
                </c:pt>
                <c:pt idx="28">
                  <c:v>4.5540093013666905</c:v>
                </c:pt>
                <c:pt idx="29">
                  <c:v>2.7384960650548464</c:v>
                </c:pt>
                <c:pt idx="30">
                  <c:v>1.679609297543422</c:v>
                </c:pt>
                <c:pt idx="31">
                  <c:v>4.2533428904334016</c:v>
                </c:pt>
                <c:pt idx="32">
                  <c:v>4.1381854768609827</c:v>
                </c:pt>
                <c:pt idx="33">
                  <c:v>4.9972555223963155</c:v>
                </c:pt>
                <c:pt idx="34">
                  <c:v>5.1231249761339797</c:v>
                </c:pt>
                <c:pt idx="35">
                  <c:v>1.6883736001342271</c:v>
                </c:pt>
                <c:pt idx="36">
                  <c:v>2.8018656765369343</c:v>
                </c:pt>
                <c:pt idx="37">
                  <c:v>1.9253214070955664</c:v>
                </c:pt>
                <c:pt idx="38">
                  <c:v>3.1387867754510097</c:v>
                </c:pt>
                <c:pt idx="39">
                  <c:v>3.1631301228354261</c:v>
                </c:pt>
                <c:pt idx="40">
                  <c:v>2.6217791041390512</c:v>
                </c:pt>
                <c:pt idx="41">
                  <c:v>2.0083156978362098</c:v>
                </c:pt>
                <c:pt idx="42">
                  <c:v>1.1754233902368014</c:v>
                </c:pt>
                <c:pt idx="43">
                  <c:v>-2.7114672816250192</c:v>
                </c:pt>
                <c:pt idx="44">
                  <c:v>3.3742485547244172</c:v>
                </c:pt>
                <c:pt idx="45">
                  <c:v>2.9601026603350675</c:v>
                </c:pt>
                <c:pt idx="46">
                  <c:v>1.9228649941876768</c:v>
                </c:pt>
                <c:pt idx="47">
                  <c:v>2.0035081622480533</c:v>
                </c:pt>
                <c:pt idx="48">
                  <c:v>2.5317702248423188</c:v>
                </c:pt>
              </c:numCache>
            </c:numRef>
          </c:xVal>
          <c:yVal>
            <c:numRef>
              <c:f>'[Real Interest Rates Canada USA and China 1966-2015.xlsx]Data'!$E$2:$BA$2</c:f>
              <c:numCache>
                <c:formatCode>General</c:formatCode>
                <c:ptCount val="49"/>
                <c:pt idx="0">
                  <c:v>0.97101080291448805</c:v>
                </c:pt>
                <c:pt idx="1">
                  <c:v>1.4512056605008044</c:v>
                </c:pt>
                <c:pt idx="2">
                  <c:v>3.1657371227152402</c:v>
                </c:pt>
                <c:pt idx="3">
                  <c:v>3.3036908453692364</c:v>
                </c:pt>
                <c:pt idx="4">
                  <c:v>6.5003760998121001</c:v>
                </c:pt>
                <c:pt idx="5">
                  <c:v>1.5713828102893144</c:v>
                </c:pt>
                <c:pt idx="6">
                  <c:v>9.4362444574485893E-2</c:v>
                </c:pt>
                <c:pt idx="7">
                  <c:v>-1.8606768066239538</c:v>
                </c:pt>
                <c:pt idx="8">
                  <c:v>-3.8612443434747914</c:v>
                </c:pt>
                <c:pt idx="9">
                  <c:v>-1.1549633836822892</c:v>
                </c:pt>
                <c:pt idx="10">
                  <c:v>0.49748600703174051</c:v>
                </c:pt>
                <c:pt idx="11">
                  <c:v>1.5950322916626569</c:v>
                </c:pt>
                <c:pt idx="12">
                  <c:v>2.8934935542962124</c:v>
                </c:pt>
                <c:pt idx="13">
                  <c:v>2.6461055906290927</c:v>
                </c:pt>
                <c:pt idx="14">
                  <c:v>3.7960528446199877</c:v>
                </c:pt>
                <c:pt idx="15">
                  <c:v>7.6866821821890214</c:v>
                </c:pt>
                <c:pt idx="16">
                  <c:v>6.4637759592477231</c:v>
                </c:pt>
                <c:pt idx="17">
                  <c:v>5.1290078611351966</c:v>
                </c:pt>
                <c:pt idx="18">
                  <c:v>8.2623396959199074</c:v>
                </c:pt>
                <c:pt idx="19">
                  <c:v>7.0455198340190481</c:v>
                </c:pt>
                <c:pt idx="20">
                  <c:v>7.248553062518134</c:v>
                </c:pt>
                <c:pt idx="21">
                  <c:v>4.5516218323929492</c:v>
                </c:pt>
                <c:pt idx="22">
                  <c:v>6.0418997190242854</c:v>
                </c:pt>
                <c:pt idx="23">
                  <c:v>8.2725938510114094</c:v>
                </c:pt>
                <c:pt idx="24">
                  <c:v>10.338389818134674</c:v>
                </c:pt>
                <c:pt idx="25">
                  <c:v>6.6617122110260656</c:v>
                </c:pt>
                <c:pt idx="26">
                  <c:v>5.9006746471961273</c:v>
                </c:pt>
                <c:pt idx="27">
                  <c:v>4.5543699467739476</c:v>
                </c:pt>
                <c:pt idx="28">
                  <c:v>5.3506774450556307</c:v>
                </c:pt>
                <c:pt idx="29">
                  <c:v>6.2671021671784288</c:v>
                </c:pt>
                <c:pt idx="30">
                  <c:v>4.231715636924231</c:v>
                </c:pt>
                <c:pt idx="31">
                  <c:v>3.774181554753111</c:v>
                </c:pt>
                <c:pt idx="32">
                  <c:v>6.8256998876021076</c:v>
                </c:pt>
                <c:pt idx="33">
                  <c:v>4.4928337335346411</c:v>
                </c:pt>
                <c:pt idx="34">
                  <c:v>2.8756183420604344</c:v>
                </c:pt>
                <c:pt idx="35">
                  <c:v>4.1225262966565781</c:v>
                </c:pt>
                <c:pt idx="36">
                  <c:v>2.9447598879667067</c:v>
                </c:pt>
                <c:pt idx="37">
                  <c:v>1.3087635936022419</c:v>
                </c:pt>
                <c:pt idx="38">
                  <c:v>0.69776335288191171</c:v>
                </c:pt>
                <c:pt idx="39">
                  <c:v>1.1702451862666297</c:v>
                </c:pt>
                <c:pt idx="40">
                  <c:v>3.0213510470987717</c:v>
                </c:pt>
                <c:pt idx="41">
                  <c:v>2.7758341681474912</c:v>
                </c:pt>
                <c:pt idx="42">
                  <c:v>0.80538477420280152</c:v>
                </c:pt>
                <c:pt idx="43">
                  <c:v>4.6395763226225615</c:v>
                </c:pt>
                <c:pt idx="44">
                  <c:v>-4.1549630612153485E-2</c:v>
                </c:pt>
                <c:pt idx="45">
                  <c:v>-0.37730754572194852</c:v>
                </c:pt>
                <c:pt idx="46">
                  <c:v>1.4712776883144854</c:v>
                </c:pt>
                <c:pt idx="47">
                  <c:v>1.5944640539188619</c:v>
                </c:pt>
                <c:pt idx="48">
                  <c:v>1.20065930080134</c:v>
                </c:pt>
              </c:numCache>
            </c:numRef>
          </c:yVal>
          <c:smooth val="0"/>
        </c:ser>
        <c:dLbls>
          <c:showLegendKey val="0"/>
          <c:showVal val="0"/>
          <c:showCatName val="0"/>
          <c:showSerName val="0"/>
          <c:showPercent val="0"/>
          <c:showBubbleSize val="0"/>
        </c:dLbls>
        <c:axId val="348804440"/>
        <c:axId val="348803656"/>
      </c:scatterChart>
      <c:valAx>
        <c:axId val="34880444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a:t>Growth Rate</a:t>
                </a:r>
              </a:p>
            </c:rich>
          </c:tx>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8803656"/>
        <c:crosses val="autoZero"/>
        <c:crossBetween val="midCat"/>
      </c:valAx>
      <c:valAx>
        <c:axId val="3488036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a:t>Real Interest</a:t>
                </a:r>
                <a:r>
                  <a:rPr lang="en-US" sz="1600" baseline="0"/>
                  <a:t> Rate</a:t>
                </a:r>
                <a:endParaRPr lang="en-US" sz="1600"/>
              </a:p>
            </c:rich>
          </c:tx>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8804440"/>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a:t>Comparing Population Growth Rate to Increase</a:t>
            </a:r>
            <a:r>
              <a:rPr lang="en-US" sz="1800" baseline="0"/>
              <a:t> in Population over the age of 65</a:t>
            </a:r>
            <a:endParaRPr lang="en-US" sz="1800"/>
          </a:p>
        </c:rich>
      </c:tx>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2289577350496279E-2"/>
          <c:y val="9.5607852899462026E-2"/>
          <c:w val="0.83333898013379371"/>
          <c:h val="0.80997283940166331"/>
        </c:manualLayout>
      </c:layout>
      <c:lineChart>
        <c:grouping val="standard"/>
        <c:varyColors val="0"/>
        <c:ser>
          <c:idx val="0"/>
          <c:order val="0"/>
          <c:tx>
            <c:v>Canada Population Growth Rate</c:v>
          </c:tx>
          <c:spPr>
            <a:ln w="28575" cap="rnd">
              <a:solidFill>
                <a:schemeClr val="accent1"/>
              </a:solidFill>
              <a:round/>
            </a:ln>
            <a:effectLst/>
          </c:spPr>
          <c:marker>
            <c:symbol val="none"/>
          </c:marker>
          <c:cat>
            <c:numRef>
              <c:f>'[Popular indicators.xlsx]Data'!$E$1:$BG$1</c:f>
              <c:numCache>
                <c:formatCode>General</c:formatCode>
                <c:ptCount val="55"/>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'[Popular indicators.xlsx]Data'!$E$2:$BG$2</c:f>
              <c:numCache>
                <c:formatCode>General</c:formatCode>
                <c:ptCount val="55"/>
                <c:pt idx="0">
                  <c:v>2.2986265352403801</c:v>
                </c:pt>
                <c:pt idx="1">
                  <c:v>2.0011221104430299</c:v>
                </c:pt>
                <c:pt idx="2">
                  <c:v>1.8598882333990401</c:v>
                </c:pt>
                <c:pt idx="3">
                  <c:v>1.86284592763531</c:v>
                </c:pt>
                <c:pt idx="4">
                  <c:v>1.88571494336137</c:v>
                </c:pt>
                <c:pt idx="5">
                  <c:v>1.8101665970088201</c:v>
                </c:pt>
                <c:pt idx="6">
                  <c:v>1.8628137710138799</c:v>
                </c:pt>
                <c:pt idx="7">
                  <c:v>1.7993565048012501</c:v>
                </c:pt>
                <c:pt idx="8">
                  <c:v>1.6134085034638199</c:v>
                </c:pt>
                <c:pt idx="9">
                  <c:v>1.35978347208384</c:v>
                </c:pt>
                <c:pt idx="10">
                  <c:v>1.3978316003312901</c:v>
                </c:pt>
                <c:pt idx="11">
                  <c:v>1.4965998652685799</c:v>
                </c:pt>
                <c:pt idx="12">
                  <c:v>1.59537138319011</c:v>
                </c:pt>
                <c:pt idx="13">
                  <c:v>1.69413996924538</c:v>
                </c:pt>
                <c:pt idx="14">
                  <c:v>1.7929043389341599</c:v>
                </c:pt>
                <c:pt idx="15">
                  <c:v>1.8916779954060801</c:v>
                </c:pt>
                <c:pt idx="16">
                  <c:v>1.32259509202665</c:v>
                </c:pt>
                <c:pt idx="17">
                  <c:v>1.1751413924435301</c:v>
                </c:pt>
                <c:pt idx="18">
                  <c:v>1.00352071460224</c:v>
                </c:pt>
                <c:pt idx="19">
                  <c:v>0.99766936012883101</c:v>
                </c:pt>
                <c:pt idx="20">
                  <c:v>1.29324495269762</c:v>
                </c:pt>
                <c:pt idx="21">
                  <c:v>1.24059538707161</c:v>
                </c:pt>
                <c:pt idx="22">
                  <c:v>1.2055552976839401</c:v>
                </c:pt>
                <c:pt idx="23">
                  <c:v>1.0028115147929699</c:v>
                </c:pt>
                <c:pt idx="24">
                  <c:v>0.96173382895184201</c:v>
                </c:pt>
                <c:pt idx="25">
                  <c:v>0.92944670335319102</c:v>
                </c:pt>
                <c:pt idx="26">
                  <c:v>1.00487939511487</c:v>
                </c:pt>
                <c:pt idx="27">
                  <c:v>1.31176768183179</c:v>
                </c:pt>
                <c:pt idx="28">
                  <c:v>1.2910648037257999</c:v>
                </c:pt>
                <c:pt idx="29">
                  <c:v>1.78359004586196</c:v>
                </c:pt>
                <c:pt idx="30">
                  <c:v>1.4935931090138801</c:v>
                </c:pt>
                <c:pt idx="31">
                  <c:v>1.36050617419992</c:v>
                </c:pt>
                <c:pt idx="32">
                  <c:v>1.2274175995513701</c:v>
                </c:pt>
                <c:pt idx="33">
                  <c:v>1.0943319214249301</c:v>
                </c:pt>
                <c:pt idx="34">
                  <c:v>0.96124471698783498</c:v>
                </c:pt>
                <c:pt idx="35">
                  <c:v>0.82815917934021399</c:v>
                </c:pt>
                <c:pt idx="36">
                  <c:v>1.0771646811961999</c:v>
                </c:pt>
                <c:pt idx="37">
                  <c:v>1.0570153946398499</c:v>
                </c:pt>
                <c:pt idx="38">
                  <c:v>0.86561366320968203</c:v>
                </c:pt>
                <c:pt idx="39">
                  <c:v>0.82736931817054105</c:v>
                </c:pt>
                <c:pt idx="40">
                  <c:v>0.88299857689955097</c:v>
                </c:pt>
                <c:pt idx="41">
                  <c:v>1.0095216661895201</c:v>
                </c:pt>
                <c:pt idx="42">
                  <c:v>0.89713127667793502</c:v>
                </c:pt>
                <c:pt idx="43">
                  <c:v>0.99623273893261699</c:v>
                </c:pt>
                <c:pt idx="44">
                  <c:v>1.00203442432575</c:v>
                </c:pt>
                <c:pt idx="45">
                  <c:v>0.98590376696881599</c:v>
                </c:pt>
                <c:pt idx="46">
                  <c:v>0.79684459728398405</c:v>
                </c:pt>
                <c:pt idx="47">
                  <c:v>0.96985361108712698</c:v>
                </c:pt>
                <c:pt idx="48">
                  <c:v>1.0821970856065299</c:v>
                </c:pt>
                <c:pt idx="49">
                  <c:v>1.14484018257099</c:v>
                </c:pt>
                <c:pt idx="50">
                  <c:v>1.1139597207123899</c:v>
                </c:pt>
                <c:pt idx="51">
                  <c:v>0.98761771132548803</c:v>
                </c:pt>
                <c:pt idx="52">
                  <c:v>1.1911843296687701</c:v>
                </c:pt>
                <c:pt idx="53">
                  <c:v>1.1557184377351</c:v>
                </c:pt>
                <c:pt idx="54">
                  <c:v>1.08097771689146</c:v>
                </c:pt>
              </c:numCache>
            </c:numRef>
          </c:val>
          <c:smooth val="0"/>
        </c:ser>
        <c:dLbls>
          <c:showLegendKey val="0"/>
          <c:showVal val="0"/>
          <c:showCatName val="0"/>
          <c:showSerName val="0"/>
          <c:showPercent val="0"/>
          <c:showBubbleSize val="0"/>
        </c:dLbls>
        <c:marker val="1"/>
        <c:smooth val="0"/>
        <c:axId val="348806400"/>
        <c:axId val="348804048"/>
      </c:lineChart>
      <c:lineChart>
        <c:grouping val="standard"/>
        <c:varyColors val="0"/>
        <c:ser>
          <c:idx val="1"/>
          <c:order val="1"/>
          <c:tx>
            <c:v>Canada Increase of Population over 65</c:v>
          </c:tx>
          <c:spPr>
            <a:ln w="28575" cap="rnd">
              <a:solidFill>
                <a:schemeClr val="accent2"/>
              </a:solidFill>
              <a:round/>
            </a:ln>
            <a:effectLst/>
          </c:spPr>
          <c:marker>
            <c:symbol val="none"/>
          </c:marker>
          <c:cat>
            <c:numRef>
              <c:f>'[Popular indicators.xlsx]Data'!$E$1:$BG$1</c:f>
              <c:numCache>
                <c:formatCode>General</c:formatCode>
                <c:ptCount val="55"/>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'[Popular indicators.xlsx]Data'!$E$3:$BG$3</c:f>
              <c:numCache>
                <c:formatCode>General</c:formatCode>
                <c:ptCount val="55"/>
                <c:pt idx="0">
                  <c:v>7.6718923513861501</c:v>
                </c:pt>
                <c:pt idx="1">
                  <c:v>7.6736171044017301</c:v>
                </c:pt>
                <c:pt idx="2">
                  <c:v>7.6751010990927497</c:v>
                </c:pt>
                <c:pt idx="3">
                  <c:v>7.6803944588672701</c:v>
                </c:pt>
                <c:pt idx="4">
                  <c:v>7.6939292935275398</c:v>
                </c:pt>
                <c:pt idx="5">
                  <c:v>7.7191157830553498</c:v>
                </c:pt>
                <c:pt idx="6">
                  <c:v>7.74013041061911</c:v>
                </c:pt>
                <c:pt idx="7">
                  <c:v>7.7801234903647503</c:v>
                </c:pt>
                <c:pt idx="8">
                  <c:v>7.8375262566510502</c:v>
                </c:pt>
                <c:pt idx="9">
                  <c:v>7.9064724417603101</c:v>
                </c:pt>
                <c:pt idx="10">
                  <c:v>7.9830404119556801</c:v>
                </c:pt>
                <c:pt idx="11">
                  <c:v>8.0749825909079505</c:v>
                </c:pt>
                <c:pt idx="12">
                  <c:v>8.1569151979870895</c:v>
                </c:pt>
                <c:pt idx="13">
                  <c:v>8.2412961791018606</c:v>
                </c:pt>
                <c:pt idx="14">
                  <c:v>8.3437291550484094</c:v>
                </c:pt>
                <c:pt idx="15">
                  <c:v>8.4703950531293302</c:v>
                </c:pt>
                <c:pt idx="16">
                  <c:v>8.6387294506726509</c:v>
                </c:pt>
                <c:pt idx="17">
                  <c:v>8.8272490567594897</c:v>
                </c:pt>
                <c:pt idx="18">
                  <c:v>9.02538734403592</c:v>
                </c:pt>
                <c:pt idx="19">
                  <c:v>9.2161366044794093</c:v>
                </c:pt>
                <c:pt idx="20">
                  <c:v>9.3920782803310203</c:v>
                </c:pt>
                <c:pt idx="21">
                  <c:v>9.5598223955605004</c:v>
                </c:pt>
                <c:pt idx="22">
                  <c:v>9.7141157304240693</c:v>
                </c:pt>
                <c:pt idx="23">
                  <c:v>9.8675540869151206</c:v>
                </c:pt>
                <c:pt idx="24">
                  <c:v>10.037677611730899</c:v>
                </c:pt>
                <c:pt idx="25">
                  <c:v>10.2323788996615</c:v>
                </c:pt>
                <c:pt idx="26">
                  <c:v>10.410421283981499</c:v>
                </c:pt>
                <c:pt idx="27">
                  <c:v>10.608413139923501</c:v>
                </c:pt>
                <c:pt idx="28">
                  <c:v>10.818548628561601</c:v>
                </c:pt>
                <c:pt idx="29">
                  <c:v>11.0274398744719</c:v>
                </c:pt>
                <c:pt idx="30">
                  <c:v>11.2269199680144</c:v>
                </c:pt>
                <c:pt idx="31">
                  <c:v>11.390291932256099</c:v>
                </c:pt>
                <c:pt idx="32">
                  <c:v>11.536690105817399</c:v>
                </c:pt>
                <c:pt idx="33">
                  <c:v>11.6718567022307</c:v>
                </c:pt>
                <c:pt idx="34">
                  <c:v>11.803676405518001</c:v>
                </c:pt>
                <c:pt idx="35">
                  <c:v>11.9373526040293</c:v>
                </c:pt>
                <c:pt idx="36">
                  <c:v>12.057408629502699</c:v>
                </c:pt>
                <c:pt idx="37">
                  <c:v>12.1841946722269</c:v>
                </c:pt>
                <c:pt idx="38">
                  <c:v>12.313165621213701</c:v>
                </c:pt>
                <c:pt idx="39">
                  <c:v>12.435401510627001</c:v>
                </c:pt>
                <c:pt idx="40">
                  <c:v>12.547730347529299</c:v>
                </c:pt>
                <c:pt idx="41">
                  <c:v>12.6532944166603</c:v>
                </c:pt>
                <c:pt idx="42">
                  <c:v>12.7487249977404</c:v>
                </c:pt>
                <c:pt idx="43">
                  <c:v>12.8469199194989</c:v>
                </c:pt>
                <c:pt idx="44">
                  <c:v>12.9636993272446</c:v>
                </c:pt>
                <c:pt idx="45">
                  <c:v>13.1079623960975</c:v>
                </c:pt>
                <c:pt idx="46">
                  <c:v>13.2538505817407</c:v>
                </c:pt>
                <c:pt idx="47">
                  <c:v>13.4230310068059</c:v>
                </c:pt>
                <c:pt idx="48">
                  <c:v>13.6226961780949</c:v>
                </c:pt>
                <c:pt idx="49">
                  <c:v>13.863540872419</c:v>
                </c:pt>
                <c:pt idx="50">
                  <c:v>14.1528732213835</c:v>
                </c:pt>
                <c:pt idx="51">
                  <c:v>14.4583760448036</c:v>
                </c:pt>
                <c:pt idx="52">
                  <c:v>14.826808568082701</c:v>
                </c:pt>
                <c:pt idx="53">
                  <c:v>15.246817171384899</c:v>
                </c:pt>
                <c:pt idx="54">
                  <c:v>15.690947735927301</c:v>
                </c:pt>
              </c:numCache>
            </c:numRef>
          </c:val>
          <c:smooth val="0"/>
        </c:ser>
        <c:dLbls>
          <c:showLegendKey val="0"/>
          <c:showVal val="0"/>
          <c:showCatName val="0"/>
          <c:showSerName val="0"/>
          <c:showPercent val="0"/>
          <c:showBubbleSize val="0"/>
        </c:dLbls>
        <c:marker val="1"/>
        <c:smooth val="0"/>
        <c:axId val="348805224"/>
        <c:axId val="348804832"/>
      </c:lineChart>
      <c:catAx>
        <c:axId val="3488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8804048"/>
        <c:crosses val="autoZero"/>
        <c:auto val="1"/>
        <c:lblAlgn val="ctr"/>
        <c:lblOffset val="100"/>
        <c:noMultiLvlLbl val="0"/>
      </c:catAx>
      <c:valAx>
        <c:axId val="3488040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a:t>Population Growth Rate</a:t>
                </a:r>
              </a:p>
            </c:rich>
          </c:tx>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8806400"/>
        <c:crosses val="autoZero"/>
        <c:crossBetween val="between"/>
      </c:valAx>
      <c:valAx>
        <c:axId val="348804832"/>
        <c:scaling>
          <c:orientation val="minMax"/>
        </c:scaling>
        <c:delete val="0"/>
        <c:axPos val="r"/>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a:t>Increase</a:t>
                </a:r>
                <a:r>
                  <a:rPr lang="en-US" sz="1600" baseline="0"/>
                  <a:t> of Population over 65</a:t>
                </a:r>
                <a:endParaRPr lang="en-US" sz="1600"/>
              </a:p>
            </c:rich>
          </c:tx>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8805224"/>
        <c:crosses val="max"/>
        <c:crossBetween val="between"/>
      </c:valAx>
      <c:catAx>
        <c:axId val="348805224"/>
        <c:scaling>
          <c:orientation val="minMax"/>
        </c:scaling>
        <c:delete val="1"/>
        <c:axPos val="b"/>
        <c:numFmt formatCode="General" sourceLinked="1"/>
        <c:majorTickMark val="out"/>
        <c:minorTickMark val="none"/>
        <c:tickLblPos val="nextTo"/>
        <c:crossAx val="348804832"/>
        <c:crosses val="autoZero"/>
        <c:auto val="1"/>
        <c:lblAlgn val="ctr"/>
        <c:lblOffset val="100"/>
        <c:noMultiLvlLbl val="0"/>
      </c:cat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a:t>Savings Rate,</a:t>
            </a:r>
            <a:r>
              <a:rPr lang="en-US" sz="1800" baseline="0"/>
              <a:t> Real Interest Rate and Population over 65 in Canada</a:t>
            </a:r>
          </a:p>
        </c:rich>
      </c:tx>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1"/>
          <c:order val="1"/>
          <c:tx>
            <c:v>Canada Real Interest Rate</c:v>
          </c:tx>
          <c:spPr>
            <a:ln w="28575" cap="rnd">
              <a:solidFill>
                <a:schemeClr val="accent2"/>
              </a:solidFill>
              <a:round/>
            </a:ln>
            <a:effectLst/>
          </c:spPr>
          <c:marker>
            <c:symbol val="none"/>
          </c:marker>
          <c:cat>
            <c:numRef>
              <c:f>'[Real Interest Rates Canada USA and China 1966-2015.xlsx]Data'!$E$1:$BA$1</c:f>
              <c:numCache>
                <c:formatCode>General</c:formatCode>
                <c:ptCount val="49"/>
                <c:pt idx="0">
                  <c:v>1966</c:v>
                </c:pt>
                <c:pt idx="1">
                  <c:v>1967</c:v>
                </c:pt>
                <c:pt idx="2">
                  <c:v>1968</c:v>
                </c:pt>
                <c:pt idx="3">
                  <c:v>1969</c:v>
                </c:pt>
                <c:pt idx="4">
                  <c:v>1970</c:v>
                </c:pt>
                <c:pt idx="5">
                  <c:v>1971</c:v>
                </c:pt>
                <c:pt idx="6">
                  <c:v>1972</c:v>
                </c:pt>
                <c:pt idx="7">
                  <c:v>1973</c:v>
                </c:pt>
                <c:pt idx="8">
                  <c:v>1974</c:v>
                </c:pt>
                <c:pt idx="9">
                  <c:v>1975</c:v>
                </c:pt>
                <c:pt idx="10">
                  <c:v>1976</c:v>
                </c:pt>
                <c:pt idx="11">
                  <c:v>1977</c:v>
                </c:pt>
                <c:pt idx="12">
                  <c:v>1978</c:v>
                </c:pt>
                <c:pt idx="13">
                  <c:v>1979</c:v>
                </c:pt>
                <c:pt idx="14">
                  <c:v>1980</c:v>
                </c:pt>
                <c:pt idx="15">
                  <c:v>1981</c:v>
                </c:pt>
                <c:pt idx="16">
                  <c:v>1982</c:v>
                </c:pt>
                <c:pt idx="17">
                  <c:v>1983</c:v>
                </c:pt>
                <c:pt idx="18">
                  <c:v>1984</c:v>
                </c:pt>
                <c:pt idx="19">
                  <c:v>1985</c:v>
                </c:pt>
                <c:pt idx="20">
                  <c:v>1986</c:v>
                </c:pt>
                <c:pt idx="21">
                  <c:v>1987</c:v>
                </c:pt>
                <c:pt idx="22">
                  <c:v>1988</c:v>
                </c:pt>
                <c:pt idx="23">
                  <c:v>1989</c:v>
                </c:pt>
                <c:pt idx="24">
                  <c:v>1990</c:v>
                </c:pt>
                <c:pt idx="25">
                  <c:v>1991</c:v>
                </c:pt>
                <c:pt idx="26">
                  <c:v>1992</c:v>
                </c:pt>
                <c:pt idx="27">
                  <c:v>1993</c:v>
                </c:pt>
                <c:pt idx="28">
                  <c:v>1994</c:v>
                </c:pt>
                <c:pt idx="29">
                  <c:v>1995</c:v>
                </c:pt>
                <c:pt idx="30">
                  <c:v>1996</c:v>
                </c:pt>
                <c:pt idx="31">
                  <c:v>1997</c:v>
                </c:pt>
                <c:pt idx="32">
                  <c:v>1998</c:v>
                </c:pt>
                <c:pt idx="33">
                  <c:v>1999</c:v>
                </c:pt>
                <c:pt idx="34">
                  <c:v>2000</c:v>
                </c:pt>
                <c:pt idx="35">
                  <c:v>2001</c:v>
                </c:pt>
                <c:pt idx="36">
                  <c:v>2002</c:v>
                </c:pt>
                <c:pt idx="37">
                  <c:v>2003</c:v>
                </c:pt>
                <c:pt idx="38">
                  <c:v>2004</c:v>
                </c:pt>
                <c:pt idx="39">
                  <c:v>2005</c:v>
                </c:pt>
                <c:pt idx="40">
                  <c:v>2006</c:v>
                </c:pt>
                <c:pt idx="41">
                  <c:v>2007</c:v>
                </c:pt>
                <c:pt idx="42">
                  <c:v>2008</c:v>
                </c:pt>
                <c:pt idx="43">
                  <c:v>2009</c:v>
                </c:pt>
                <c:pt idx="44">
                  <c:v>2010</c:v>
                </c:pt>
                <c:pt idx="45">
                  <c:v>2011</c:v>
                </c:pt>
                <c:pt idx="46">
                  <c:v>2012</c:v>
                </c:pt>
                <c:pt idx="47">
                  <c:v>2013</c:v>
                </c:pt>
                <c:pt idx="48">
                  <c:v>2014</c:v>
                </c:pt>
              </c:numCache>
            </c:numRef>
          </c:cat>
          <c:val>
            <c:numRef>
              <c:f>'[Real Interest Rates Canada USA and China 1966-2015.xlsx]Data'!$E$2:$BA$2</c:f>
              <c:numCache>
                <c:formatCode>General</c:formatCode>
                <c:ptCount val="49"/>
                <c:pt idx="0">
                  <c:v>0.97101080291448805</c:v>
                </c:pt>
                <c:pt idx="1">
                  <c:v>1.4512056605008044</c:v>
                </c:pt>
                <c:pt idx="2">
                  <c:v>3.1657371227152402</c:v>
                </c:pt>
                <c:pt idx="3">
                  <c:v>3.3036908453692364</c:v>
                </c:pt>
                <c:pt idx="4">
                  <c:v>6.5003760998121001</c:v>
                </c:pt>
                <c:pt idx="5">
                  <c:v>1.5713828102893144</c:v>
                </c:pt>
                <c:pt idx="6">
                  <c:v>9.4362444574485893E-2</c:v>
                </c:pt>
                <c:pt idx="7">
                  <c:v>-1.8606768066239538</c:v>
                </c:pt>
                <c:pt idx="8">
                  <c:v>-3.8612443434747914</c:v>
                </c:pt>
                <c:pt idx="9">
                  <c:v>-1.1549633836822892</c:v>
                </c:pt>
                <c:pt idx="10">
                  <c:v>0.49748600703174051</c:v>
                </c:pt>
                <c:pt idx="11">
                  <c:v>1.5950322916626569</c:v>
                </c:pt>
                <c:pt idx="12">
                  <c:v>2.8934935542962124</c:v>
                </c:pt>
                <c:pt idx="13">
                  <c:v>2.6461055906290927</c:v>
                </c:pt>
                <c:pt idx="14">
                  <c:v>3.7960528446199877</c:v>
                </c:pt>
                <c:pt idx="15">
                  <c:v>7.6866821821890214</c:v>
                </c:pt>
                <c:pt idx="16">
                  <c:v>6.4637759592477231</c:v>
                </c:pt>
                <c:pt idx="17">
                  <c:v>5.1290078611351966</c:v>
                </c:pt>
                <c:pt idx="18">
                  <c:v>8.2623396959199074</c:v>
                </c:pt>
                <c:pt idx="19">
                  <c:v>7.0455198340190481</c:v>
                </c:pt>
                <c:pt idx="20">
                  <c:v>7.248553062518134</c:v>
                </c:pt>
                <c:pt idx="21">
                  <c:v>4.5516218323929492</c:v>
                </c:pt>
                <c:pt idx="22">
                  <c:v>6.0418997190242854</c:v>
                </c:pt>
                <c:pt idx="23">
                  <c:v>8.2725938510114094</c:v>
                </c:pt>
                <c:pt idx="24">
                  <c:v>10.338389818134674</c:v>
                </c:pt>
                <c:pt idx="25">
                  <c:v>6.6617122110260656</c:v>
                </c:pt>
                <c:pt idx="26">
                  <c:v>5.9006746471961273</c:v>
                </c:pt>
                <c:pt idx="27">
                  <c:v>4.5543699467739476</c:v>
                </c:pt>
                <c:pt idx="28">
                  <c:v>5.3506774450556307</c:v>
                </c:pt>
                <c:pt idx="29">
                  <c:v>6.2671021671784288</c:v>
                </c:pt>
                <c:pt idx="30">
                  <c:v>4.231715636924231</c:v>
                </c:pt>
                <c:pt idx="31">
                  <c:v>3.774181554753111</c:v>
                </c:pt>
                <c:pt idx="32">
                  <c:v>6.8256998876021076</c:v>
                </c:pt>
                <c:pt idx="33">
                  <c:v>4.4928337335346411</c:v>
                </c:pt>
                <c:pt idx="34">
                  <c:v>2.8756183420604344</c:v>
                </c:pt>
                <c:pt idx="35">
                  <c:v>4.1225262966565781</c:v>
                </c:pt>
                <c:pt idx="36">
                  <c:v>2.9447598879667067</c:v>
                </c:pt>
                <c:pt idx="37">
                  <c:v>1.3087635936022419</c:v>
                </c:pt>
                <c:pt idx="38">
                  <c:v>0.69776335288191171</c:v>
                </c:pt>
                <c:pt idx="39">
                  <c:v>1.1702451862666297</c:v>
                </c:pt>
                <c:pt idx="40">
                  <c:v>3.0213510470987717</c:v>
                </c:pt>
                <c:pt idx="41">
                  <c:v>2.7758341681474912</c:v>
                </c:pt>
                <c:pt idx="42">
                  <c:v>0.80538477420280152</c:v>
                </c:pt>
                <c:pt idx="43">
                  <c:v>4.6395763226225615</c:v>
                </c:pt>
                <c:pt idx="44">
                  <c:v>-4.1549630612153485E-2</c:v>
                </c:pt>
                <c:pt idx="45">
                  <c:v>-0.37730754572194852</c:v>
                </c:pt>
                <c:pt idx="46">
                  <c:v>1.4712776883144854</c:v>
                </c:pt>
                <c:pt idx="47">
                  <c:v>1.5944640539188619</c:v>
                </c:pt>
                <c:pt idx="48">
                  <c:v>1.20065930080134</c:v>
                </c:pt>
              </c:numCache>
            </c:numRef>
          </c:val>
          <c:smooth val="0"/>
        </c:ser>
        <c:dLbls>
          <c:showLegendKey val="0"/>
          <c:showVal val="0"/>
          <c:showCatName val="0"/>
          <c:showSerName val="0"/>
          <c:showPercent val="0"/>
          <c:showBubbleSize val="0"/>
        </c:dLbls>
        <c:marker val="1"/>
        <c:smooth val="0"/>
        <c:axId val="348806792"/>
        <c:axId val="348809536"/>
      </c:lineChart>
      <c:lineChart>
        <c:grouping val="standard"/>
        <c:varyColors val="0"/>
        <c:ser>
          <c:idx val="0"/>
          <c:order val="0"/>
          <c:tx>
            <c:v>Gross Savings Rate (% of GDP)</c:v>
          </c:tx>
          <c:spPr>
            <a:ln w="28575" cap="rnd">
              <a:solidFill>
                <a:schemeClr val="accent1"/>
              </a:solidFill>
              <a:round/>
            </a:ln>
            <a:effectLst/>
          </c:spPr>
          <c:marker>
            <c:symbol val="none"/>
          </c:marker>
          <c:cat>
            <c:numRef>
              <c:f>'[Real Interest Rates Canada USA and China 1966-2015.xlsx]Data'!$E$1:$BA$1</c:f>
              <c:numCache>
                <c:formatCode>General</c:formatCode>
                <c:ptCount val="49"/>
                <c:pt idx="0">
                  <c:v>1966</c:v>
                </c:pt>
                <c:pt idx="1">
                  <c:v>1967</c:v>
                </c:pt>
                <c:pt idx="2">
                  <c:v>1968</c:v>
                </c:pt>
                <c:pt idx="3">
                  <c:v>1969</c:v>
                </c:pt>
                <c:pt idx="4">
                  <c:v>1970</c:v>
                </c:pt>
                <c:pt idx="5">
                  <c:v>1971</c:v>
                </c:pt>
                <c:pt idx="6">
                  <c:v>1972</c:v>
                </c:pt>
                <c:pt idx="7">
                  <c:v>1973</c:v>
                </c:pt>
                <c:pt idx="8">
                  <c:v>1974</c:v>
                </c:pt>
                <c:pt idx="9">
                  <c:v>1975</c:v>
                </c:pt>
                <c:pt idx="10">
                  <c:v>1976</c:v>
                </c:pt>
                <c:pt idx="11">
                  <c:v>1977</c:v>
                </c:pt>
                <c:pt idx="12">
                  <c:v>1978</c:v>
                </c:pt>
                <c:pt idx="13">
                  <c:v>1979</c:v>
                </c:pt>
                <c:pt idx="14">
                  <c:v>1980</c:v>
                </c:pt>
                <c:pt idx="15">
                  <c:v>1981</c:v>
                </c:pt>
                <c:pt idx="16">
                  <c:v>1982</c:v>
                </c:pt>
                <c:pt idx="17">
                  <c:v>1983</c:v>
                </c:pt>
                <c:pt idx="18">
                  <c:v>1984</c:v>
                </c:pt>
                <c:pt idx="19">
                  <c:v>1985</c:v>
                </c:pt>
                <c:pt idx="20">
                  <c:v>1986</c:v>
                </c:pt>
                <c:pt idx="21">
                  <c:v>1987</c:v>
                </c:pt>
                <c:pt idx="22">
                  <c:v>1988</c:v>
                </c:pt>
                <c:pt idx="23">
                  <c:v>1989</c:v>
                </c:pt>
                <c:pt idx="24">
                  <c:v>1990</c:v>
                </c:pt>
                <c:pt idx="25">
                  <c:v>1991</c:v>
                </c:pt>
                <c:pt idx="26">
                  <c:v>1992</c:v>
                </c:pt>
                <c:pt idx="27">
                  <c:v>1993</c:v>
                </c:pt>
                <c:pt idx="28">
                  <c:v>1994</c:v>
                </c:pt>
                <c:pt idx="29">
                  <c:v>1995</c:v>
                </c:pt>
                <c:pt idx="30">
                  <c:v>1996</c:v>
                </c:pt>
                <c:pt idx="31">
                  <c:v>1997</c:v>
                </c:pt>
                <c:pt idx="32">
                  <c:v>1998</c:v>
                </c:pt>
                <c:pt idx="33">
                  <c:v>1999</c:v>
                </c:pt>
                <c:pt idx="34">
                  <c:v>2000</c:v>
                </c:pt>
                <c:pt idx="35">
                  <c:v>2001</c:v>
                </c:pt>
                <c:pt idx="36">
                  <c:v>2002</c:v>
                </c:pt>
                <c:pt idx="37">
                  <c:v>2003</c:v>
                </c:pt>
                <c:pt idx="38">
                  <c:v>2004</c:v>
                </c:pt>
                <c:pt idx="39">
                  <c:v>2005</c:v>
                </c:pt>
                <c:pt idx="40">
                  <c:v>2006</c:v>
                </c:pt>
                <c:pt idx="41">
                  <c:v>2007</c:v>
                </c:pt>
                <c:pt idx="42">
                  <c:v>2008</c:v>
                </c:pt>
                <c:pt idx="43">
                  <c:v>2009</c:v>
                </c:pt>
                <c:pt idx="44">
                  <c:v>2010</c:v>
                </c:pt>
                <c:pt idx="45">
                  <c:v>2011</c:v>
                </c:pt>
                <c:pt idx="46">
                  <c:v>2012</c:v>
                </c:pt>
                <c:pt idx="47">
                  <c:v>2013</c:v>
                </c:pt>
                <c:pt idx="48">
                  <c:v>2014</c:v>
                </c:pt>
              </c:numCache>
            </c:numRef>
          </c:cat>
          <c:val>
            <c:numRef>
              <c:f>'[Real Interest Rates Canada USA and China 1966-2015.xlsx]Data'!$E$23:$BA$23</c:f>
              <c:numCache>
                <c:formatCode>General</c:formatCode>
                <c:ptCount val="49"/>
                <c:pt idx="0">
                  <c:v>26.417377588582845</c:v>
                </c:pt>
                <c:pt idx="1">
                  <c:v>24.638363292908778</c:v>
                </c:pt>
                <c:pt idx="2">
                  <c:v>23.97132862942934</c:v>
                </c:pt>
                <c:pt idx="3">
                  <c:v>23.663568317524135</c:v>
                </c:pt>
                <c:pt idx="4">
                  <c:v>24.594232673375295</c:v>
                </c:pt>
                <c:pt idx="5">
                  <c:v>24.670154117903291</c:v>
                </c:pt>
                <c:pt idx="6">
                  <c:v>24.061332984999577</c:v>
                </c:pt>
                <c:pt idx="7">
                  <c:v>25.940214282990809</c:v>
                </c:pt>
                <c:pt idx="8">
                  <c:v>26.536828208231828</c:v>
                </c:pt>
                <c:pt idx="9">
                  <c:v>23.918536294983934</c:v>
                </c:pt>
                <c:pt idx="10">
                  <c:v>24.535509560247309</c:v>
                </c:pt>
                <c:pt idx="11">
                  <c:v>24.111364626542397</c:v>
                </c:pt>
                <c:pt idx="12">
                  <c:v>23.821555987836867</c:v>
                </c:pt>
                <c:pt idx="13">
                  <c:v>25.759063190399196</c:v>
                </c:pt>
                <c:pt idx="14">
                  <c:v>25.430462830432305</c:v>
                </c:pt>
                <c:pt idx="15">
                  <c:v>26.193658917181811</c:v>
                </c:pt>
                <c:pt idx="16">
                  <c:v>23.886560108816234</c:v>
                </c:pt>
                <c:pt idx="17">
                  <c:v>23.570309650007509</c:v>
                </c:pt>
                <c:pt idx="18">
                  <c:v>24.645880607435853</c:v>
                </c:pt>
                <c:pt idx="19">
                  <c:v>24.063298239384046</c:v>
                </c:pt>
                <c:pt idx="20">
                  <c:v>22.856250634613801</c:v>
                </c:pt>
                <c:pt idx="21">
                  <c:v>23.599270147411939</c:v>
                </c:pt>
                <c:pt idx="22">
                  <c:v>24.453236901772122</c:v>
                </c:pt>
                <c:pt idx="23">
                  <c:v>23.819620618297172</c:v>
                </c:pt>
                <c:pt idx="24">
                  <c:v>21.628257448647364</c:v>
                </c:pt>
                <c:pt idx="25">
                  <c:v>18.947684112948821</c:v>
                </c:pt>
                <c:pt idx="26">
                  <c:v>18.150542819972188</c:v>
                </c:pt>
                <c:pt idx="27">
                  <c:v>18.630704443003101</c:v>
                </c:pt>
                <c:pt idx="28">
                  <c:v>20.813543118090376</c:v>
                </c:pt>
                <c:pt idx="29">
                  <c:v>22.630093414054954</c:v>
                </c:pt>
                <c:pt idx="30">
                  <c:v>22.967150846876695</c:v>
                </c:pt>
                <c:pt idx="31">
                  <c:v>23.255001242544733</c:v>
                </c:pt>
                <c:pt idx="32">
                  <c:v>23.062782231806388</c:v>
                </c:pt>
                <c:pt idx="33">
                  <c:v>24.379320154315288</c:v>
                </c:pt>
                <c:pt idx="34">
                  <c:v>26.401199818606656</c:v>
                </c:pt>
                <c:pt idx="35">
                  <c:v>25.533559152367928</c:v>
                </c:pt>
                <c:pt idx="36">
                  <c:v>24.319360378272371</c:v>
                </c:pt>
                <c:pt idx="37">
                  <c:v>24.477882409881101</c:v>
                </c:pt>
                <c:pt idx="38">
                  <c:v>25.972949718477818</c:v>
                </c:pt>
                <c:pt idx="39">
                  <c:v>26.715341920026088</c:v>
                </c:pt>
                <c:pt idx="40">
                  <c:v>26.45061798969412</c:v>
                </c:pt>
                <c:pt idx="41">
                  <c:v>26.075803052557632</c:v>
                </c:pt>
                <c:pt idx="42">
                  <c:v>25.750163732841468</c:v>
                </c:pt>
                <c:pt idx="43">
                  <c:v>20.310119865450503</c:v>
                </c:pt>
                <c:pt idx="44">
                  <c:v>21.439813514542415</c:v>
                </c:pt>
                <c:pt idx="45">
                  <c:v>22.934564359377948</c:v>
                </c:pt>
                <c:pt idx="46">
                  <c:v>23.003853152092475</c:v>
                </c:pt>
                <c:pt idx="47">
                  <c:v>22.886227867431916</c:v>
                </c:pt>
                <c:pt idx="48">
                  <c:v>23.165596277352613</c:v>
                </c:pt>
              </c:numCache>
            </c:numRef>
          </c:val>
          <c:smooth val="0"/>
        </c:ser>
        <c:ser>
          <c:idx val="2"/>
          <c:order val="2"/>
          <c:tx>
            <c:v>Population over the age of 65</c:v>
          </c:tx>
          <c:spPr>
            <a:ln w="28575" cap="rnd">
              <a:solidFill>
                <a:schemeClr val="accent3"/>
              </a:solidFill>
              <a:round/>
            </a:ln>
            <a:effectLst/>
          </c:spPr>
          <c:marker>
            <c:symbol val="none"/>
          </c:marker>
          <c:cat>
            <c:numRef>
              <c:f>'[Real Interest Rates Canada USA and China 1966-2015.xlsx]Data'!$E$1:$BA$1</c:f>
              <c:numCache>
                <c:formatCode>General</c:formatCode>
                <c:ptCount val="49"/>
                <c:pt idx="0">
                  <c:v>1966</c:v>
                </c:pt>
                <c:pt idx="1">
                  <c:v>1967</c:v>
                </c:pt>
                <c:pt idx="2">
                  <c:v>1968</c:v>
                </c:pt>
                <c:pt idx="3">
                  <c:v>1969</c:v>
                </c:pt>
                <c:pt idx="4">
                  <c:v>1970</c:v>
                </c:pt>
                <c:pt idx="5">
                  <c:v>1971</c:v>
                </c:pt>
                <c:pt idx="6">
                  <c:v>1972</c:v>
                </c:pt>
                <c:pt idx="7">
                  <c:v>1973</c:v>
                </c:pt>
                <c:pt idx="8">
                  <c:v>1974</c:v>
                </c:pt>
                <c:pt idx="9">
                  <c:v>1975</c:v>
                </c:pt>
                <c:pt idx="10">
                  <c:v>1976</c:v>
                </c:pt>
                <c:pt idx="11">
                  <c:v>1977</c:v>
                </c:pt>
                <c:pt idx="12">
                  <c:v>1978</c:v>
                </c:pt>
                <c:pt idx="13">
                  <c:v>1979</c:v>
                </c:pt>
                <c:pt idx="14">
                  <c:v>1980</c:v>
                </c:pt>
                <c:pt idx="15">
                  <c:v>1981</c:v>
                </c:pt>
                <c:pt idx="16">
                  <c:v>1982</c:v>
                </c:pt>
                <c:pt idx="17">
                  <c:v>1983</c:v>
                </c:pt>
                <c:pt idx="18">
                  <c:v>1984</c:v>
                </c:pt>
                <c:pt idx="19">
                  <c:v>1985</c:v>
                </c:pt>
                <c:pt idx="20">
                  <c:v>1986</c:v>
                </c:pt>
                <c:pt idx="21">
                  <c:v>1987</c:v>
                </c:pt>
                <c:pt idx="22">
                  <c:v>1988</c:v>
                </c:pt>
                <c:pt idx="23">
                  <c:v>1989</c:v>
                </c:pt>
                <c:pt idx="24">
                  <c:v>1990</c:v>
                </c:pt>
                <c:pt idx="25">
                  <c:v>1991</c:v>
                </c:pt>
                <c:pt idx="26">
                  <c:v>1992</c:v>
                </c:pt>
                <c:pt idx="27">
                  <c:v>1993</c:v>
                </c:pt>
                <c:pt idx="28">
                  <c:v>1994</c:v>
                </c:pt>
                <c:pt idx="29">
                  <c:v>1995</c:v>
                </c:pt>
                <c:pt idx="30">
                  <c:v>1996</c:v>
                </c:pt>
                <c:pt idx="31">
                  <c:v>1997</c:v>
                </c:pt>
                <c:pt idx="32">
                  <c:v>1998</c:v>
                </c:pt>
                <c:pt idx="33">
                  <c:v>1999</c:v>
                </c:pt>
                <c:pt idx="34">
                  <c:v>2000</c:v>
                </c:pt>
                <c:pt idx="35">
                  <c:v>2001</c:v>
                </c:pt>
                <c:pt idx="36">
                  <c:v>2002</c:v>
                </c:pt>
                <c:pt idx="37">
                  <c:v>2003</c:v>
                </c:pt>
                <c:pt idx="38">
                  <c:v>2004</c:v>
                </c:pt>
                <c:pt idx="39">
                  <c:v>2005</c:v>
                </c:pt>
                <c:pt idx="40">
                  <c:v>2006</c:v>
                </c:pt>
                <c:pt idx="41">
                  <c:v>2007</c:v>
                </c:pt>
                <c:pt idx="42">
                  <c:v>2008</c:v>
                </c:pt>
                <c:pt idx="43">
                  <c:v>2009</c:v>
                </c:pt>
                <c:pt idx="44">
                  <c:v>2010</c:v>
                </c:pt>
                <c:pt idx="45">
                  <c:v>2011</c:v>
                </c:pt>
                <c:pt idx="46">
                  <c:v>2012</c:v>
                </c:pt>
                <c:pt idx="47">
                  <c:v>2013</c:v>
                </c:pt>
                <c:pt idx="48">
                  <c:v>2014</c:v>
                </c:pt>
              </c:numCache>
            </c:numRef>
          </c:cat>
          <c:val>
            <c:numRef>
              <c:f>'[Real Interest Rates Canada USA and China 1966-2015.xlsx]Data'!$E$25:$BA$25</c:f>
              <c:numCache>
                <c:formatCode>General</c:formatCode>
                <c:ptCount val="49"/>
                <c:pt idx="0">
                  <c:v>7.74013041061911</c:v>
                </c:pt>
                <c:pt idx="1">
                  <c:v>7.7801234903647503</c:v>
                </c:pt>
                <c:pt idx="2">
                  <c:v>7.8375262566510502</c:v>
                </c:pt>
                <c:pt idx="3">
                  <c:v>7.9064724417603101</c:v>
                </c:pt>
                <c:pt idx="4">
                  <c:v>7.9830404119556801</c:v>
                </c:pt>
                <c:pt idx="5">
                  <c:v>8.0749825909079505</c:v>
                </c:pt>
                <c:pt idx="6">
                  <c:v>8.1569151979870895</c:v>
                </c:pt>
                <c:pt idx="7">
                  <c:v>8.2412961791018606</c:v>
                </c:pt>
                <c:pt idx="8">
                  <c:v>8.3437291550484094</c:v>
                </c:pt>
                <c:pt idx="9">
                  <c:v>8.4703950531293302</c:v>
                </c:pt>
                <c:pt idx="10">
                  <c:v>8.6387294506726509</c:v>
                </c:pt>
                <c:pt idx="11">
                  <c:v>8.8272490567594897</c:v>
                </c:pt>
                <c:pt idx="12">
                  <c:v>9.02538734403592</c:v>
                </c:pt>
                <c:pt idx="13">
                  <c:v>9.2161366044794093</c:v>
                </c:pt>
                <c:pt idx="14">
                  <c:v>9.3920782803310203</c:v>
                </c:pt>
                <c:pt idx="15">
                  <c:v>9.5598223955605004</c:v>
                </c:pt>
                <c:pt idx="16">
                  <c:v>9.7141157304240693</c:v>
                </c:pt>
                <c:pt idx="17">
                  <c:v>9.8675540869151206</c:v>
                </c:pt>
                <c:pt idx="18">
                  <c:v>10.037677611730899</c:v>
                </c:pt>
                <c:pt idx="19">
                  <c:v>10.2323788996615</c:v>
                </c:pt>
                <c:pt idx="20">
                  <c:v>10.410421283981499</c:v>
                </c:pt>
                <c:pt idx="21">
                  <c:v>10.608413139923501</c:v>
                </c:pt>
                <c:pt idx="22">
                  <c:v>10.818548628561601</c:v>
                </c:pt>
                <c:pt idx="23">
                  <c:v>11.0274398744719</c:v>
                </c:pt>
                <c:pt idx="24">
                  <c:v>11.2269199680144</c:v>
                </c:pt>
                <c:pt idx="25">
                  <c:v>11.390291932256099</c:v>
                </c:pt>
                <c:pt idx="26">
                  <c:v>11.536690105817399</c:v>
                </c:pt>
                <c:pt idx="27">
                  <c:v>11.6718567022307</c:v>
                </c:pt>
                <c:pt idx="28">
                  <c:v>11.803676405518001</c:v>
                </c:pt>
                <c:pt idx="29">
                  <c:v>11.9373526040293</c:v>
                </c:pt>
                <c:pt idx="30">
                  <c:v>12.057408629502699</c:v>
                </c:pt>
                <c:pt idx="31">
                  <c:v>12.1841946722269</c:v>
                </c:pt>
                <c:pt idx="32">
                  <c:v>12.313165621213701</c:v>
                </c:pt>
                <c:pt idx="33">
                  <c:v>12.435401510627001</c:v>
                </c:pt>
                <c:pt idx="34">
                  <c:v>12.547730347529299</c:v>
                </c:pt>
                <c:pt idx="35">
                  <c:v>12.6532944166603</c:v>
                </c:pt>
                <c:pt idx="36">
                  <c:v>12.7487249977404</c:v>
                </c:pt>
                <c:pt idx="37">
                  <c:v>12.8469199194989</c:v>
                </c:pt>
                <c:pt idx="38">
                  <c:v>12.9636993272446</c:v>
                </c:pt>
                <c:pt idx="39">
                  <c:v>13.1079623960975</c:v>
                </c:pt>
                <c:pt idx="40">
                  <c:v>13.2538505817407</c:v>
                </c:pt>
                <c:pt idx="41">
                  <c:v>13.4230310068059</c:v>
                </c:pt>
                <c:pt idx="42">
                  <c:v>13.6226961780949</c:v>
                </c:pt>
                <c:pt idx="43">
                  <c:v>13.863540872419</c:v>
                </c:pt>
                <c:pt idx="44">
                  <c:v>14.1528732213835</c:v>
                </c:pt>
                <c:pt idx="45">
                  <c:v>14.4583760448036</c:v>
                </c:pt>
                <c:pt idx="46">
                  <c:v>14.826808568082701</c:v>
                </c:pt>
                <c:pt idx="47">
                  <c:v>15.246817171384899</c:v>
                </c:pt>
                <c:pt idx="48">
                  <c:v>15.690947735927301</c:v>
                </c:pt>
              </c:numCache>
            </c:numRef>
          </c:val>
          <c:smooth val="0"/>
        </c:ser>
        <c:dLbls>
          <c:showLegendKey val="0"/>
          <c:showVal val="0"/>
          <c:showCatName val="0"/>
          <c:showSerName val="0"/>
          <c:showPercent val="0"/>
          <c:showBubbleSize val="0"/>
        </c:dLbls>
        <c:marker val="1"/>
        <c:smooth val="0"/>
        <c:axId val="348808752"/>
        <c:axId val="348807968"/>
      </c:lineChart>
      <c:catAx>
        <c:axId val="348806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8809536"/>
        <c:crosses val="autoZero"/>
        <c:auto val="1"/>
        <c:lblAlgn val="ctr"/>
        <c:lblOffset val="100"/>
        <c:noMultiLvlLbl val="0"/>
      </c:catAx>
      <c:valAx>
        <c:axId val="3488095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Real Interest Rate</a:t>
                </a:r>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8806792"/>
        <c:crosses val="autoZero"/>
        <c:crossBetween val="between"/>
      </c:valAx>
      <c:valAx>
        <c:axId val="348807968"/>
        <c:scaling>
          <c:orientation val="minMax"/>
        </c:scaling>
        <c:delete val="0"/>
        <c:axPos val="r"/>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Savings Rate, Rate of Population</a:t>
                </a:r>
                <a:r>
                  <a:rPr lang="en-US" sz="1400" baseline="0"/>
                  <a:t> over 65 in Canada</a:t>
                </a:r>
                <a:endParaRPr lang="en-US" sz="1400"/>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8808752"/>
        <c:crosses val="max"/>
        <c:crossBetween val="between"/>
      </c:valAx>
      <c:catAx>
        <c:axId val="348808752"/>
        <c:scaling>
          <c:orientation val="minMax"/>
        </c:scaling>
        <c:delete val="1"/>
        <c:axPos val="b"/>
        <c:numFmt formatCode="General" sourceLinked="1"/>
        <c:majorTickMark val="out"/>
        <c:minorTickMark val="none"/>
        <c:tickLblPos val="nextTo"/>
        <c:crossAx val="348807968"/>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a:t>China Population</a:t>
            </a:r>
            <a:r>
              <a:rPr lang="en-US" sz="2000" baseline="0"/>
              <a:t> Growth Rate compare to Population over the Age of 65</a:t>
            </a:r>
          </a:p>
        </c:rich>
      </c:tx>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v>China Population Growth</c:v>
          </c:tx>
          <c:spPr>
            <a:ln w="28575" cap="rnd">
              <a:solidFill>
                <a:schemeClr val="accent1"/>
              </a:solidFill>
              <a:round/>
            </a:ln>
            <a:effectLst/>
          </c:spPr>
          <c:marker>
            <c:symbol val="none"/>
          </c:marker>
          <c:cat>
            <c:numRef>
              <c:f>'[Real Interest Rates Canada USA and China 1966-2015.xlsx]Data'!$E$1:$BA$1</c:f>
              <c:numCache>
                <c:formatCode>General</c:formatCode>
                <c:ptCount val="49"/>
                <c:pt idx="0">
                  <c:v>1966</c:v>
                </c:pt>
                <c:pt idx="1">
                  <c:v>1967</c:v>
                </c:pt>
                <c:pt idx="2">
                  <c:v>1968</c:v>
                </c:pt>
                <c:pt idx="3">
                  <c:v>1969</c:v>
                </c:pt>
                <c:pt idx="4">
                  <c:v>1970</c:v>
                </c:pt>
                <c:pt idx="5">
                  <c:v>1971</c:v>
                </c:pt>
                <c:pt idx="6">
                  <c:v>1972</c:v>
                </c:pt>
                <c:pt idx="7">
                  <c:v>1973</c:v>
                </c:pt>
                <c:pt idx="8">
                  <c:v>1974</c:v>
                </c:pt>
                <c:pt idx="9">
                  <c:v>1975</c:v>
                </c:pt>
                <c:pt idx="10">
                  <c:v>1976</c:v>
                </c:pt>
                <c:pt idx="11">
                  <c:v>1977</c:v>
                </c:pt>
                <c:pt idx="12">
                  <c:v>1978</c:v>
                </c:pt>
                <c:pt idx="13">
                  <c:v>1979</c:v>
                </c:pt>
                <c:pt idx="14">
                  <c:v>1980</c:v>
                </c:pt>
                <c:pt idx="15">
                  <c:v>1981</c:v>
                </c:pt>
                <c:pt idx="16">
                  <c:v>1982</c:v>
                </c:pt>
                <c:pt idx="17">
                  <c:v>1983</c:v>
                </c:pt>
                <c:pt idx="18">
                  <c:v>1984</c:v>
                </c:pt>
                <c:pt idx="19">
                  <c:v>1985</c:v>
                </c:pt>
                <c:pt idx="20">
                  <c:v>1986</c:v>
                </c:pt>
                <c:pt idx="21">
                  <c:v>1987</c:v>
                </c:pt>
                <c:pt idx="22">
                  <c:v>1988</c:v>
                </c:pt>
                <c:pt idx="23">
                  <c:v>1989</c:v>
                </c:pt>
                <c:pt idx="24">
                  <c:v>1990</c:v>
                </c:pt>
                <c:pt idx="25">
                  <c:v>1991</c:v>
                </c:pt>
                <c:pt idx="26">
                  <c:v>1992</c:v>
                </c:pt>
                <c:pt idx="27">
                  <c:v>1993</c:v>
                </c:pt>
                <c:pt idx="28">
                  <c:v>1994</c:v>
                </c:pt>
                <c:pt idx="29">
                  <c:v>1995</c:v>
                </c:pt>
                <c:pt idx="30">
                  <c:v>1996</c:v>
                </c:pt>
                <c:pt idx="31">
                  <c:v>1997</c:v>
                </c:pt>
                <c:pt idx="32">
                  <c:v>1998</c:v>
                </c:pt>
                <c:pt idx="33">
                  <c:v>1999</c:v>
                </c:pt>
                <c:pt idx="34">
                  <c:v>2000</c:v>
                </c:pt>
                <c:pt idx="35">
                  <c:v>2001</c:v>
                </c:pt>
                <c:pt idx="36">
                  <c:v>2002</c:v>
                </c:pt>
                <c:pt idx="37">
                  <c:v>2003</c:v>
                </c:pt>
                <c:pt idx="38">
                  <c:v>2004</c:v>
                </c:pt>
                <c:pt idx="39">
                  <c:v>2005</c:v>
                </c:pt>
                <c:pt idx="40">
                  <c:v>2006</c:v>
                </c:pt>
                <c:pt idx="41">
                  <c:v>2007</c:v>
                </c:pt>
                <c:pt idx="42">
                  <c:v>2008</c:v>
                </c:pt>
                <c:pt idx="43">
                  <c:v>2009</c:v>
                </c:pt>
                <c:pt idx="44">
                  <c:v>2010</c:v>
                </c:pt>
                <c:pt idx="45">
                  <c:v>2011</c:v>
                </c:pt>
                <c:pt idx="46">
                  <c:v>2012</c:v>
                </c:pt>
                <c:pt idx="47">
                  <c:v>2013</c:v>
                </c:pt>
                <c:pt idx="48">
                  <c:v>2014</c:v>
                </c:pt>
              </c:numCache>
            </c:numRef>
          </c:cat>
          <c:val>
            <c:numRef>
              <c:f>'[Real Interest Rates Canada USA and China 1966-2015.xlsx]Data'!$E$29:$BA$29</c:f>
              <c:numCache>
                <c:formatCode>General</c:formatCode>
                <c:ptCount val="49"/>
                <c:pt idx="0">
                  <c:v>2.7873318382169301</c:v>
                </c:pt>
                <c:pt idx="1">
                  <c:v>2.5706976197387998</c:v>
                </c:pt>
                <c:pt idx="2">
                  <c:v>2.6109026264852901</c:v>
                </c:pt>
                <c:pt idx="3">
                  <c:v>2.7400021056955799</c:v>
                </c:pt>
                <c:pt idx="4">
                  <c:v>2.7616755664530399</c:v>
                </c:pt>
                <c:pt idx="5">
                  <c:v>2.7469155496185702</c:v>
                </c:pt>
                <c:pt idx="6">
                  <c:v>2.4573569295228599</c:v>
                </c:pt>
                <c:pt idx="7">
                  <c:v>2.2833953639638298</c:v>
                </c:pt>
                <c:pt idx="8">
                  <c:v>2.0659550133563198</c:v>
                </c:pt>
                <c:pt idx="9">
                  <c:v>1.76639178162482</c:v>
                </c:pt>
                <c:pt idx="10">
                  <c:v>1.5473379728766501</c:v>
                </c:pt>
                <c:pt idx="11">
                  <c:v>1.3627794757067799</c:v>
                </c:pt>
                <c:pt idx="12">
                  <c:v>1.33818233834084</c:v>
                </c:pt>
                <c:pt idx="13">
                  <c:v>1.33392795351687</c:v>
                </c:pt>
                <c:pt idx="14">
                  <c:v>1.25422105193987</c:v>
                </c:pt>
                <c:pt idx="15">
                  <c:v>1.2809523442925199</c:v>
                </c:pt>
                <c:pt idx="16">
                  <c:v>1.4726747601658099</c:v>
                </c:pt>
                <c:pt idx="17">
                  <c:v>1.4449496950092</c:v>
                </c:pt>
                <c:pt idx="18">
                  <c:v>1.3120687611377899</c:v>
                </c:pt>
                <c:pt idx="19">
                  <c:v>1.3616991182536899</c:v>
                </c:pt>
                <c:pt idx="20">
                  <c:v>1.4873989291490299</c:v>
                </c:pt>
                <c:pt idx="21">
                  <c:v>1.6036050865575999</c:v>
                </c:pt>
                <c:pt idx="22">
                  <c:v>1.61007108578698</c:v>
                </c:pt>
                <c:pt idx="23">
                  <c:v>1.53316999599862</c:v>
                </c:pt>
                <c:pt idx="24">
                  <c:v>1.4673032108792801</c:v>
                </c:pt>
                <c:pt idx="25">
                  <c:v>1.3644340084034901</c:v>
                </c:pt>
                <c:pt idx="26">
                  <c:v>1.2255362283361999</c:v>
                </c:pt>
                <c:pt idx="27">
                  <c:v>1.1496194308346499</c:v>
                </c:pt>
                <c:pt idx="28">
                  <c:v>1.1302606321559101</c:v>
                </c:pt>
                <c:pt idx="29">
                  <c:v>1.08650915088974</c:v>
                </c:pt>
                <c:pt idx="30">
                  <c:v>1.0481415141216499</c:v>
                </c:pt>
                <c:pt idx="31">
                  <c:v>1.0234500241987901</c:v>
                </c:pt>
                <c:pt idx="32">
                  <c:v>0.95955040629815103</c:v>
                </c:pt>
                <c:pt idx="33">
                  <c:v>0.86585139299327896</c:v>
                </c:pt>
                <c:pt idx="34">
                  <c:v>0.78795659295399201</c:v>
                </c:pt>
                <c:pt idx="35">
                  <c:v>0.72638063783852502</c:v>
                </c:pt>
                <c:pt idx="36">
                  <c:v>0.66999956775862601</c:v>
                </c:pt>
                <c:pt idx="37">
                  <c:v>0.62286093613358295</c:v>
                </c:pt>
                <c:pt idx="38">
                  <c:v>0.59393281511214102</c:v>
                </c:pt>
                <c:pt idx="39">
                  <c:v>0.58812498955699199</c:v>
                </c:pt>
                <c:pt idx="40">
                  <c:v>0.55837436737300195</c:v>
                </c:pt>
                <c:pt idx="41">
                  <c:v>0.52227186639227496</c:v>
                </c:pt>
                <c:pt idx="42">
                  <c:v>0.51238693163743998</c:v>
                </c:pt>
                <c:pt idx="43">
                  <c:v>0.49738140088493499</c:v>
                </c:pt>
                <c:pt idx="44">
                  <c:v>0.48295968867836098</c:v>
                </c:pt>
                <c:pt idx="45">
                  <c:v>0.47915045424996</c:v>
                </c:pt>
                <c:pt idx="46">
                  <c:v>0.487231117971201</c:v>
                </c:pt>
                <c:pt idx="47">
                  <c:v>0.49370963351135999</c:v>
                </c:pt>
                <c:pt idx="48">
                  <c:v>0.50631159177984697</c:v>
                </c:pt>
              </c:numCache>
            </c:numRef>
          </c:val>
          <c:smooth val="0"/>
        </c:ser>
        <c:dLbls>
          <c:showLegendKey val="0"/>
          <c:showVal val="0"/>
          <c:showCatName val="0"/>
          <c:showSerName val="0"/>
          <c:showPercent val="0"/>
          <c:showBubbleSize val="0"/>
        </c:dLbls>
        <c:marker val="1"/>
        <c:smooth val="0"/>
        <c:axId val="348807184"/>
        <c:axId val="348806008"/>
      </c:lineChart>
      <c:lineChart>
        <c:grouping val="standard"/>
        <c:varyColors val="0"/>
        <c:ser>
          <c:idx val="1"/>
          <c:order val="1"/>
          <c:tx>
            <c:v>China Population over the age of 65</c:v>
          </c:tx>
          <c:spPr>
            <a:ln w="28575" cap="rnd">
              <a:solidFill>
                <a:schemeClr val="accent2"/>
              </a:solidFill>
              <a:round/>
            </a:ln>
            <a:effectLst/>
          </c:spPr>
          <c:marker>
            <c:symbol val="none"/>
          </c:marker>
          <c:cat>
            <c:numRef>
              <c:f>'[Real Interest Rates Canada USA and China 1966-2015.xlsx]Data'!$E$1:$BA$1</c:f>
              <c:numCache>
                <c:formatCode>General</c:formatCode>
                <c:ptCount val="49"/>
                <c:pt idx="0">
                  <c:v>1966</c:v>
                </c:pt>
                <c:pt idx="1">
                  <c:v>1967</c:v>
                </c:pt>
                <c:pt idx="2">
                  <c:v>1968</c:v>
                </c:pt>
                <c:pt idx="3">
                  <c:v>1969</c:v>
                </c:pt>
                <c:pt idx="4">
                  <c:v>1970</c:v>
                </c:pt>
                <c:pt idx="5">
                  <c:v>1971</c:v>
                </c:pt>
                <c:pt idx="6">
                  <c:v>1972</c:v>
                </c:pt>
                <c:pt idx="7">
                  <c:v>1973</c:v>
                </c:pt>
                <c:pt idx="8">
                  <c:v>1974</c:v>
                </c:pt>
                <c:pt idx="9">
                  <c:v>1975</c:v>
                </c:pt>
                <c:pt idx="10">
                  <c:v>1976</c:v>
                </c:pt>
                <c:pt idx="11">
                  <c:v>1977</c:v>
                </c:pt>
                <c:pt idx="12">
                  <c:v>1978</c:v>
                </c:pt>
                <c:pt idx="13">
                  <c:v>1979</c:v>
                </c:pt>
                <c:pt idx="14">
                  <c:v>1980</c:v>
                </c:pt>
                <c:pt idx="15">
                  <c:v>1981</c:v>
                </c:pt>
                <c:pt idx="16">
                  <c:v>1982</c:v>
                </c:pt>
                <c:pt idx="17">
                  <c:v>1983</c:v>
                </c:pt>
                <c:pt idx="18">
                  <c:v>1984</c:v>
                </c:pt>
                <c:pt idx="19">
                  <c:v>1985</c:v>
                </c:pt>
                <c:pt idx="20">
                  <c:v>1986</c:v>
                </c:pt>
                <c:pt idx="21">
                  <c:v>1987</c:v>
                </c:pt>
                <c:pt idx="22">
                  <c:v>1988</c:v>
                </c:pt>
                <c:pt idx="23">
                  <c:v>1989</c:v>
                </c:pt>
                <c:pt idx="24">
                  <c:v>1990</c:v>
                </c:pt>
                <c:pt idx="25">
                  <c:v>1991</c:v>
                </c:pt>
                <c:pt idx="26">
                  <c:v>1992</c:v>
                </c:pt>
                <c:pt idx="27">
                  <c:v>1993</c:v>
                </c:pt>
                <c:pt idx="28">
                  <c:v>1994</c:v>
                </c:pt>
                <c:pt idx="29">
                  <c:v>1995</c:v>
                </c:pt>
                <c:pt idx="30">
                  <c:v>1996</c:v>
                </c:pt>
                <c:pt idx="31">
                  <c:v>1997</c:v>
                </c:pt>
                <c:pt idx="32">
                  <c:v>1998</c:v>
                </c:pt>
                <c:pt idx="33">
                  <c:v>1999</c:v>
                </c:pt>
                <c:pt idx="34">
                  <c:v>2000</c:v>
                </c:pt>
                <c:pt idx="35">
                  <c:v>2001</c:v>
                </c:pt>
                <c:pt idx="36">
                  <c:v>2002</c:v>
                </c:pt>
                <c:pt idx="37">
                  <c:v>2003</c:v>
                </c:pt>
                <c:pt idx="38">
                  <c:v>2004</c:v>
                </c:pt>
                <c:pt idx="39">
                  <c:v>2005</c:v>
                </c:pt>
                <c:pt idx="40">
                  <c:v>2006</c:v>
                </c:pt>
                <c:pt idx="41">
                  <c:v>2007</c:v>
                </c:pt>
                <c:pt idx="42">
                  <c:v>2008</c:v>
                </c:pt>
                <c:pt idx="43">
                  <c:v>2009</c:v>
                </c:pt>
                <c:pt idx="44">
                  <c:v>2010</c:v>
                </c:pt>
                <c:pt idx="45">
                  <c:v>2011</c:v>
                </c:pt>
                <c:pt idx="46">
                  <c:v>2012</c:v>
                </c:pt>
                <c:pt idx="47">
                  <c:v>2013</c:v>
                </c:pt>
                <c:pt idx="48">
                  <c:v>2014</c:v>
                </c:pt>
              </c:numCache>
            </c:numRef>
          </c:cat>
          <c:val>
            <c:numRef>
              <c:f>'[Real Interest Rates Canada USA and China 1966-2015.xlsx]Data'!$E$28:$BA$28</c:f>
              <c:numCache>
                <c:formatCode>General</c:formatCode>
                <c:ptCount val="49"/>
                <c:pt idx="0">
                  <c:v>3.4229681390247602</c:v>
                </c:pt>
                <c:pt idx="1">
                  <c:v>3.49332314353819</c:v>
                </c:pt>
                <c:pt idx="2">
                  <c:v>3.5611753610184</c:v>
                </c:pt>
                <c:pt idx="3">
                  <c:v>3.6175726360309701</c:v>
                </c:pt>
                <c:pt idx="4">
                  <c:v>3.6615767143211602</c:v>
                </c:pt>
                <c:pt idx="5">
                  <c:v>3.7312358397562302</c:v>
                </c:pt>
                <c:pt idx="6">
                  <c:v>3.7981518145506499</c:v>
                </c:pt>
                <c:pt idx="7">
                  <c:v>3.8618117640423</c:v>
                </c:pt>
                <c:pt idx="8">
                  <c:v>3.9240520708592599</c:v>
                </c:pt>
                <c:pt idx="9">
                  <c:v>3.9874207972766</c:v>
                </c:pt>
                <c:pt idx="10">
                  <c:v>4.0888095389404002</c:v>
                </c:pt>
                <c:pt idx="11">
                  <c:v>4.1879316594698599</c:v>
                </c:pt>
                <c:pt idx="12">
                  <c:v>4.2874707043195404</c:v>
                </c:pt>
                <c:pt idx="13">
                  <c:v>4.38919004465314</c:v>
                </c:pt>
                <c:pt idx="14">
                  <c:v>4.4931337784038403</c:v>
                </c:pt>
                <c:pt idx="15">
                  <c:v>4.6290382486133304</c:v>
                </c:pt>
                <c:pt idx="16">
                  <c:v>4.7556382297754203</c:v>
                </c:pt>
                <c:pt idx="17">
                  <c:v>4.8718672448735498</c:v>
                </c:pt>
                <c:pt idx="18">
                  <c:v>4.9736162405455202</c:v>
                </c:pt>
                <c:pt idx="19">
                  <c:v>5.0580917235079603</c:v>
                </c:pt>
                <c:pt idx="20">
                  <c:v>5.1305660183369204</c:v>
                </c:pt>
                <c:pt idx="21">
                  <c:v>5.1836520421812198</c:v>
                </c:pt>
                <c:pt idx="22">
                  <c:v>5.2270881337927504</c:v>
                </c:pt>
                <c:pt idx="23">
                  <c:v>5.2762086324309898</c:v>
                </c:pt>
                <c:pt idx="24">
                  <c:v>5.3419509448442604</c:v>
                </c:pt>
                <c:pt idx="25">
                  <c:v>5.4098473415837498</c:v>
                </c:pt>
                <c:pt idx="26">
                  <c:v>5.5029470560976304</c:v>
                </c:pt>
                <c:pt idx="27">
                  <c:v>5.6134424614520197</c:v>
                </c:pt>
                <c:pt idx="28">
                  <c:v>5.7305783054689403</c:v>
                </c:pt>
                <c:pt idx="29">
                  <c:v>5.8506842139639597</c:v>
                </c:pt>
                <c:pt idx="30">
                  <c:v>6.0236943694294398</c:v>
                </c:pt>
                <c:pt idx="31">
                  <c:v>6.1840111121157699</c:v>
                </c:pt>
                <c:pt idx="32">
                  <c:v>6.3375735208533204</c:v>
                </c:pt>
                <c:pt idx="33">
                  <c:v>6.49249162191881</c:v>
                </c:pt>
                <c:pt idx="34">
                  <c:v>6.6507265469879098</c:v>
                </c:pt>
                <c:pt idx="35">
                  <c:v>6.8297780162080297</c:v>
                </c:pt>
                <c:pt idx="36">
                  <c:v>7.0055248447405702</c:v>
                </c:pt>
                <c:pt idx="37">
                  <c:v>7.1775372515839004</c:v>
                </c:pt>
                <c:pt idx="38">
                  <c:v>7.3402634834174396</c:v>
                </c:pt>
                <c:pt idx="39">
                  <c:v>7.4923311732776998</c:v>
                </c:pt>
                <c:pt idx="40">
                  <c:v>7.6323937272517997</c:v>
                </c:pt>
                <c:pt idx="41">
                  <c:v>7.7705347119103401</c:v>
                </c:pt>
                <c:pt idx="42">
                  <c:v>7.9131191666901897</c:v>
                </c:pt>
                <c:pt idx="43">
                  <c:v>8.0689715166098193</c:v>
                </c:pt>
                <c:pt idx="44">
                  <c:v>8.2460203544626101</c:v>
                </c:pt>
                <c:pt idx="45">
                  <c:v>8.4464288456883203</c:v>
                </c:pt>
                <c:pt idx="46">
                  <c:v>8.6542048251914903</c:v>
                </c:pt>
                <c:pt idx="47">
                  <c:v>8.88928751468627</c:v>
                </c:pt>
                <c:pt idx="48">
                  <c:v>9.1826808483818798</c:v>
                </c:pt>
              </c:numCache>
            </c:numRef>
          </c:val>
          <c:smooth val="0"/>
        </c:ser>
        <c:dLbls>
          <c:showLegendKey val="0"/>
          <c:showVal val="0"/>
          <c:showCatName val="0"/>
          <c:showSerName val="0"/>
          <c:showPercent val="0"/>
          <c:showBubbleSize val="0"/>
        </c:dLbls>
        <c:marker val="1"/>
        <c:smooth val="0"/>
        <c:axId val="348808360"/>
        <c:axId val="348807576"/>
      </c:lineChart>
      <c:catAx>
        <c:axId val="348807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8806008"/>
        <c:crosses val="autoZero"/>
        <c:auto val="1"/>
        <c:lblAlgn val="ctr"/>
        <c:lblOffset val="100"/>
        <c:noMultiLvlLbl val="0"/>
      </c:catAx>
      <c:valAx>
        <c:axId val="3488060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a:t>Population Growth Rate</a:t>
                </a:r>
              </a:p>
            </c:rich>
          </c:tx>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8807184"/>
        <c:crosses val="autoZero"/>
        <c:crossBetween val="between"/>
      </c:valAx>
      <c:valAx>
        <c:axId val="348807576"/>
        <c:scaling>
          <c:orientation val="minMax"/>
        </c:scaling>
        <c:delete val="0"/>
        <c:axPos val="r"/>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a:t>Population</a:t>
                </a:r>
                <a:r>
                  <a:rPr lang="en-US" sz="1600" baseline="0"/>
                  <a:t> over the age of 65</a:t>
                </a:r>
              </a:p>
            </c:rich>
          </c:tx>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8808360"/>
        <c:crosses val="max"/>
        <c:crossBetween val="between"/>
      </c:valAx>
      <c:catAx>
        <c:axId val="348808360"/>
        <c:scaling>
          <c:orientation val="minMax"/>
        </c:scaling>
        <c:delete val="1"/>
        <c:axPos val="b"/>
        <c:numFmt formatCode="General" sourceLinked="1"/>
        <c:majorTickMark val="out"/>
        <c:minorTickMark val="none"/>
        <c:tickLblPos val="nextTo"/>
        <c:crossAx val="348807576"/>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a:t>China Population</a:t>
            </a:r>
            <a:r>
              <a:rPr lang="en-US" sz="1600" baseline="0"/>
              <a:t> Growth Rate compared to Population over the Age of 65 and the Gross Savings Rate</a:t>
            </a:r>
          </a:p>
        </c:rich>
      </c:tx>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v>China Population Growth</c:v>
          </c:tx>
          <c:spPr>
            <a:ln w="28575" cap="rnd">
              <a:solidFill>
                <a:schemeClr val="accent1"/>
              </a:solidFill>
              <a:round/>
            </a:ln>
            <a:effectLst/>
          </c:spPr>
          <c:marker>
            <c:symbol val="none"/>
          </c:marker>
          <c:cat>
            <c:numRef>
              <c:f>'[Real Interest Rates Canada USA and China 1966-2015.xlsx]Data'!$E$1:$BA$1</c:f>
              <c:numCache>
                <c:formatCode>General</c:formatCode>
                <c:ptCount val="49"/>
                <c:pt idx="0">
                  <c:v>1966</c:v>
                </c:pt>
                <c:pt idx="1">
                  <c:v>1967</c:v>
                </c:pt>
                <c:pt idx="2">
                  <c:v>1968</c:v>
                </c:pt>
                <c:pt idx="3">
                  <c:v>1969</c:v>
                </c:pt>
                <c:pt idx="4">
                  <c:v>1970</c:v>
                </c:pt>
                <c:pt idx="5">
                  <c:v>1971</c:v>
                </c:pt>
                <c:pt idx="6">
                  <c:v>1972</c:v>
                </c:pt>
                <c:pt idx="7">
                  <c:v>1973</c:v>
                </c:pt>
                <c:pt idx="8">
                  <c:v>1974</c:v>
                </c:pt>
                <c:pt idx="9">
                  <c:v>1975</c:v>
                </c:pt>
                <c:pt idx="10">
                  <c:v>1976</c:v>
                </c:pt>
                <c:pt idx="11">
                  <c:v>1977</c:v>
                </c:pt>
                <c:pt idx="12">
                  <c:v>1978</c:v>
                </c:pt>
                <c:pt idx="13">
                  <c:v>1979</c:v>
                </c:pt>
                <c:pt idx="14">
                  <c:v>1980</c:v>
                </c:pt>
                <c:pt idx="15">
                  <c:v>1981</c:v>
                </c:pt>
                <c:pt idx="16">
                  <c:v>1982</c:v>
                </c:pt>
                <c:pt idx="17">
                  <c:v>1983</c:v>
                </c:pt>
                <c:pt idx="18">
                  <c:v>1984</c:v>
                </c:pt>
                <c:pt idx="19">
                  <c:v>1985</c:v>
                </c:pt>
                <c:pt idx="20">
                  <c:v>1986</c:v>
                </c:pt>
                <c:pt idx="21">
                  <c:v>1987</c:v>
                </c:pt>
                <c:pt idx="22">
                  <c:v>1988</c:v>
                </c:pt>
                <c:pt idx="23">
                  <c:v>1989</c:v>
                </c:pt>
                <c:pt idx="24">
                  <c:v>1990</c:v>
                </c:pt>
                <c:pt idx="25">
                  <c:v>1991</c:v>
                </c:pt>
                <c:pt idx="26">
                  <c:v>1992</c:v>
                </c:pt>
                <c:pt idx="27">
                  <c:v>1993</c:v>
                </c:pt>
                <c:pt idx="28">
                  <c:v>1994</c:v>
                </c:pt>
                <c:pt idx="29">
                  <c:v>1995</c:v>
                </c:pt>
                <c:pt idx="30">
                  <c:v>1996</c:v>
                </c:pt>
                <c:pt idx="31">
                  <c:v>1997</c:v>
                </c:pt>
                <c:pt idx="32">
                  <c:v>1998</c:v>
                </c:pt>
                <c:pt idx="33">
                  <c:v>1999</c:v>
                </c:pt>
                <c:pt idx="34">
                  <c:v>2000</c:v>
                </c:pt>
                <c:pt idx="35">
                  <c:v>2001</c:v>
                </c:pt>
                <c:pt idx="36">
                  <c:v>2002</c:v>
                </c:pt>
                <c:pt idx="37">
                  <c:v>2003</c:v>
                </c:pt>
                <c:pt idx="38">
                  <c:v>2004</c:v>
                </c:pt>
                <c:pt idx="39">
                  <c:v>2005</c:v>
                </c:pt>
                <c:pt idx="40">
                  <c:v>2006</c:v>
                </c:pt>
                <c:pt idx="41">
                  <c:v>2007</c:v>
                </c:pt>
                <c:pt idx="42">
                  <c:v>2008</c:v>
                </c:pt>
                <c:pt idx="43">
                  <c:v>2009</c:v>
                </c:pt>
                <c:pt idx="44">
                  <c:v>2010</c:v>
                </c:pt>
                <c:pt idx="45">
                  <c:v>2011</c:v>
                </c:pt>
                <c:pt idx="46">
                  <c:v>2012</c:v>
                </c:pt>
                <c:pt idx="47">
                  <c:v>2013</c:v>
                </c:pt>
                <c:pt idx="48">
                  <c:v>2014</c:v>
                </c:pt>
              </c:numCache>
            </c:numRef>
          </c:cat>
          <c:val>
            <c:numRef>
              <c:f>'[Real Interest Rates Canada USA and China 1966-2015.xlsx]Data'!$E$29:$BA$29</c:f>
              <c:numCache>
                <c:formatCode>General</c:formatCode>
                <c:ptCount val="49"/>
                <c:pt idx="0">
                  <c:v>2.7873318382169301</c:v>
                </c:pt>
                <c:pt idx="1">
                  <c:v>2.5706976197387998</c:v>
                </c:pt>
                <c:pt idx="2">
                  <c:v>2.6109026264852901</c:v>
                </c:pt>
                <c:pt idx="3">
                  <c:v>2.7400021056955799</c:v>
                </c:pt>
                <c:pt idx="4">
                  <c:v>2.7616755664530399</c:v>
                </c:pt>
                <c:pt idx="5">
                  <c:v>2.7469155496185702</c:v>
                </c:pt>
                <c:pt idx="6">
                  <c:v>2.4573569295228599</c:v>
                </c:pt>
                <c:pt idx="7">
                  <c:v>2.2833953639638298</c:v>
                </c:pt>
                <c:pt idx="8">
                  <c:v>2.0659550133563198</c:v>
                </c:pt>
                <c:pt idx="9">
                  <c:v>1.76639178162482</c:v>
                </c:pt>
                <c:pt idx="10">
                  <c:v>1.5473379728766501</c:v>
                </c:pt>
                <c:pt idx="11">
                  <c:v>1.3627794757067799</c:v>
                </c:pt>
                <c:pt idx="12">
                  <c:v>1.33818233834084</c:v>
                </c:pt>
                <c:pt idx="13">
                  <c:v>1.33392795351687</c:v>
                </c:pt>
                <c:pt idx="14">
                  <c:v>1.25422105193987</c:v>
                </c:pt>
                <c:pt idx="15">
                  <c:v>1.2809523442925199</c:v>
                </c:pt>
                <c:pt idx="16">
                  <c:v>1.4726747601658099</c:v>
                </c:pt>
                <c:pt idx="17">
                  <c:v>1.4449496950092</c:v>
                </c:pt>
                <c:pt idx="18">
                  <c:v>1.3120687611377899</c:v>
                </c:pt>
                <c:pt idx="19">
                  <c:v>1.3616991182536899</c:v>
                </c:pt>
                <c:pt idx="20">
                  <c:v>1.4873989291490299</c:v>
                </c:pt>
                <c:pt idx="21">
                  <c:v>1.6036050865575999</c:v>
                </c:pt>
                <c:pt idx="22">
                  <c:v>1.61007108578698</c:v>
                </c:pt>
                <c:pt idx="23">
                  <c:v>1.53316999599862</c:v>
                </c:pt>
                <c:pt idx="24">
                  <c:v>1.4673032108792801</c:v>
                </c:pt>
                <c:pt idx="25">
                  <c:v>1.3644340084034901</c:v>
                </c:pt>
                <c:pt idx="26">
                  <c:v>1.2255362283361999</c:v>
                </c:pt>
                <c:pt idx="27">
                  <c:v>1.1496194308346499</c:v>
                </c:pt>
                <c:pt idx="28">
                  <c:v>1.1302606321559101</c:v>
                </c:pt>
                <c:pt idx="29">
                  <c:v>1.08650915088974</c:v>
                </c:pt>
                <c:pt idx="30">
                  <c:v>1.0481415141216499</c:v>
                </c:pt>
                <c:pt idx="31">
                  <c:v>1.0234500241987901</c:v>
                </c:pt>
                <c:pt idx="32">
                  <c:v>0.95955040629815103</c:v>
                </c:pt>
                <c:pt idx="33">
                  <c:v>0.86585139299327896</c:v>
                </c:pt>
                <c:pt idx="34">
                  <c:v>0.78795659295399201</c:v>
                </c:pt>
                <c:pt idx="35">
                  <c:v>0.72638063783852502</c:v>
                </c:pt>
                <c:pt idx="36">
                  <c:v>0.66999956775862601</c:v>
                </c:pt>
                <c:pt idx="37">
                  <c:v>0.62286093613358295</c:v>
                </c:pt>
                <c:pt idx="38">
                  <c:v>0.59393281511214102</c:v>
                </c:pt>
                <c:pt idx="39">
                  <c:v>0.58812498955699199</c:v>
                </c:pt>
                <c:pt idx="40">
                  <c:v>0.55837436737300195</c:v>
                </c:pt>
                <c:pt idx="41">
                  <c:v>0.52227186639227496</c:v>
                </c:pt>
                <c:pt idx="42">
                  <c:v>0.51238693163743998</c:v>
                </c:pt>
                <c:pt idx="43">
                  <c:v>0.49738140088493499</c:v>
                </c:pt>
                <c:pt idx="44">
                  <c:v>0.48295968867836098</c:v>
                </c:pt>
                <c:pt idx="45">
                  <c:v>0.47915045424996</c:v>
                </c:pt>
                <c:pt idx="46">
                  <c:v>0.487231117971201</c:v>
                </c:pt>
                <c:pt idx="47">
                  <c:v>0.49370963351135999</c:v>
                </c:pt>
                <c:pt idx="48">
                  <c:v>0.50631159177984697</c:v>
                </c:pt>
              </c:numCache>
            </c:numRef>
          </c:val>
          <c:smooth val="0"/>
        </c:ser>
        <c:dLbls>
          <c:showLegendKey val="0"/>
          <c:showVal val="0"/>
          <c:showCatName val="0"/>
          <c:showSerName val="0"/>
          <c:showPercent val="0"/>
          <c:showBubbleSize val="0"/>
        </c:dLbls>
        <c:marker val="1"/>
        <c:smooth val="0"/>
        <c:axId val="348810320"/>
        <c:axId val="390748712"/>
      </c:lineChart>
      <c:lineChart>
        <c:grouping val="standard"/>
        <c:varyColors val="0"/>
        <c:ser>
          <c:idx val="1"/>
          <c:order val="1"/>
          <c:tx>
            <c:v>China Population over the age of 65</c:v>
          </c:tx>
          <c:spPr>
            <a:ln w="28575" cap="rnd">
              <a:solidFill>
                <a:schemeClr val="accent2"/>
              </a:solidFill>
              <a:round/>
            </a:ln>
            <a:effectLst/>
          </c:spPr>
          <c:marker>
            <c:symbol val="none"/>
          </c:marker>
          <c:cat>
            <c:numRef>
              <c:f>'[Real Interest Rates Canada USA and China 1966-2015.xlsx]Data'!$E$1:$BA$1</c:f>
              <c:numCache>
                <c:formatCode>General</c:formatCode>
                <c:ptCount val="49"/>
                <c:pt idx="0">
                  <c:v>1966</c:v>
                </c:pt>
                <c:pt idx="1">
                  <c:v>1967</c:v>
                </c:pt>
                <c:pt idx="2">
                  <c:v>1968</c:v>
                </c:pt>
                <c:pt idx="3">
                  <c:v>1969</c:v>
                </c:pt>
                <c:pt idx="4">
                  <c:v>1970</c:v>
                </c:pt>
                <c:pt idx="5">
                  <c:v>1971</c:v>
                </c:pt>
                <c:pt idx="6">
                  <c:v>1972</c:v>
                </c:pt>
                <c:pt idx="7">
                  <c:v>1973</c:v>
                </c:pt>
                <c:pt idx="8">
                  <c:v>1974</c:v>
                </c:pt>
                <c:pt idx="9">
                  <c:v>1975</c:v>
                </c:pt>
                <c:pt idx="10">
                  <c:v>1976</c:v>
                </c:pt>
                <c:pt idx="11">
                  <c:v>1977</c:v>
                </c:pt>
                <c:pt idx="12">
                  <c:v>1978</c:v>
                </c:pt>
                <c:pt idx="13">
                  <c:v>1979</c:v>
                </c:pt>
                <c:pt idx="14">
                  <c:v>1980</c:v>
                </c:pt>
                <c:pt idx="15">
                  <c:v>1981</c:v>
                </c:pt>
                <c:pt idx="16">
                  <c:v>1982</c:v>
                </c:pt>
                <c:pt idx="17">
                  <c:v>1983</c:v>
                </c:pt>
                <c:pt idx="18">
                  <c:v>1984</c:v>
                </c:pt>
                <c:pt idx="19">
                  <c:v>1985</c:v>
                </c:pt>
                <c:pt idx="20">
                  <c:v>1986</c:v>
                </c:pt>
                <c:pt idx="21">
                  <c:v>1987</c:v>
                </c:pt>
                <c:pt idx="22">
                  <c:v>1988</c:v>
                </c:pt>
                <c:pt idx="23">
                  <c:v>1989</c:v>
                </c:pt>
                <c:pt idx="24">
                  <c:v>1990</c:v>
                </c:pt>
                <c:pt idx="25">
                  <c:v>1991</c:v>
                </c:pt>
                <c:pt idx="26">
                  <c:v>1992</c:v>
                </c:pt>
                <c:pt idx="27">
                  <c:v>1993</c:v>
                </c:pt>
                <c:pt idx="28">
                  <c:v>1994</c:v>
                </c:pt>
                <c:pt idx="29">
                  <c:v>1995</c:v>
                </c:pt>
                <c:pt idx="30">
                  <c:v>1996</c:v>
                </c:pt>
                <c:pt idx="31">
                  <c:v>1997</c:v>
                </c:pt>
                <c:pt idx="32">
                  <c:v>1998</c:v>
                </c:pt>
                <c:pt idx="33">
                  <c:v>1999</c:v>
                </c:pt>
                <c:pt idx="34">
                  <c:v>2000</c:v>
                </c:pt>
                <c:pt idx="35">
                  <c:v>2001</c:v>
                </c:pt>
                <c:pt idx="36">
                  <c:v>2002</c:v>
                </c:pt>
                <c:pt idx="37">
                  <c:v>2003</c:v>
                </c:pt>
                <c:pt idx="38">
                  <c:v>2004</c:v>
                </c:pt>
                <c:pt idx="39">
                  <c:v>2005</c:v>
                </c:pt>
                <c:pt idx="40">
                  <c:v>2006</c:v>
                </c:pt>
                <c:pt idx="41">
                  <c:v>2007</c:v>
                </c:pt>
                <c:pt idx="42">
                  <c:v>2008</c:v>
                </c:pt>
                <c:pt idx="43">
                  <c:v>2009</c:v>
                </c:pt>
                <c:pt idx="44">
                  <c:v>2010</c:v>
                </c:pt>
                <c:pt idx="45">
                  <c:v>2011</c:v>
                </c:pt>
                <c:pt idx="46">
                  <c:v>2012</c:v>
                </c:pt>
                <c:pt idx="47">
                  <c:v>2013</c:v>
                </c:pt>
                <c:pt idx="48">
                  <c:v>2014</c:v>
                </c:pt>
              </c:numCache>
            </c:numRef>
          </c:cat>
          <c:val>
            <c:numRef>
              <c:f>'[Real Interest Rates Canada USA and China 1966-2015.xlsx]Data'!$E$28:$BA$28</c:f>
              <c:numCache>
                <c:formatCode>General</c:formatCode>
                <c:ptCount val="49"/>
                <c:pt idx="0">
                  <c:v>3.4229681390247602</c:v>
                </c:pt>
                <c:pt idx="1">
                  <c:v>3.49332314353819</c:v>
                </c:pt>
                <c:pt idx="2">
                  <c:v>3.5611753610184</c:v>
                </c:pt>
                <c:pt idx="3">
                  <c:v>3.6175726360309701</c:v>
                </c:pt>
                <c:pt idx="4">
                  <c:v>3.6615767143211602</c:v>
                </c:pt>
                <c:pt idx="5">
                  <c:v>3.7312358397562302</c:v>
                </c:pt>
                <c:pt idx="6">
                  <c:v>3.7981518145506499</c:v>
                </c:pt>
                <c:pt idx="7">
                  <c:v>3.8618117640423</c:v>
                </c:pt>
                <c:pt idx="8">
                  <c:v>3.9240520708592599</c:v>
                </c:pt>
                <c:pt idx="9">
                  <c:v>3.9874207972766</c:v>
                </c:pt>
                <c:pt idx="10">
                  <c:v>4.0888095389404002</c:v>
                </c:pt>
                <c:pt idx="11">
                  <c:v>4.1879316594698599</c:v>
                </c:pt>
                <c:pt idx="12">
                  <c:v>4.2874707043195404</c:v>
                </c:pt>
                <c:pt idx="13">
                  <c:v>4.38919004465314</c:v>
                </c:pt>
                <c:pt idx="14">
                  <c:v>4.4931337784038403</c:v>
                </c:pt>
                <c:pt idx="15">
                  <c:v>4.6290382486133304</c:v>
                </c:pt>
                <c:pt idx="16">
                  <c:v>4.7556382297754203</c:v>
                </c:pt>
                <c:pt idx="17">
                  <c:v>4.8718672448735498</c:v>
                </c:pt>
                <c:pt idx="18">
                  <c:v>4.9736162405455202</c:v>
                </c:pt>
                <c:pt idx="19">
                  <c:v>5.0580917235079603</c:v>
                </c:pt>
                <c:pt idx="20">
                  <c:v>5.1305660183369204</c:v>
                </c:pt>
                <c:pt idx="21">
                  <c:v>5.1836520421812198</c:v>
                </c:pt>
                <c:pt idx="22">
                  <c:v>5.2270881337927504</c:v>
                </c:pt>
                <c:pt idx="23">
                  <c:v>5.2762086324309898</c:v>
                </c:pt>
                <c:pt idx="24">
                  <c:v>5.3419509448442604</c:v>
                </c:pt>
                <c:pt idx="25">
                  <c:v>5.4098473415837498</c:v>
                </c:pt>
                <c:pt idx="26">
                  <c:v>5.5029470560976304</c:v>
                </c:pt>
                <c:pt idx="27">
                  <c:v>5.6134424614520197</c:v>
                </c:pt>
                <c:pt idx="28">
                  <c:v>5.7305783054689403</c:v>
                </c:pt>
                <c:pt idx="29">
                  <c:v>5.8506842139639597</c:v>
                </c:pt>
                <c:pt idx="30">
                  <c:v>6.0236943694294398</c:v>
                </c:pt>
                <c:pt idx="31">
                  <c:v>6.1840111121157699</c:v>
                </c:pt>
                <c:pt idx="32">
                  <c:v>6.3375735208533204</c:v>
                </c:pt>
                <c:pt idx="33">
                  <c:v>6.49249162191881</c:v>
                </c:pt>
                <c:pt idx="34">
                  <c:v>6.6507265469879098</c:v>
                </c:pt>
                <c:pt idx="35">
                  <c:v>6.8297780162080297</c:v>
                </c:pt>
                <c:pt idx="36">
                  <c:v>7.0055248447405702</c:v>
                </c:pt>
                <c:pt idx="37">
                  <c:v>7.1775372515839004</c:v>
                </c:pt>
                <c:pt idx="38">
                  <c:v>7.3402634834174396</c:v>
                </c:pt>
                <c:pt idx="39">
                  <c:v>7.4923311732776998</c:v>
                </c:pt>
                <c:pt idx="40">
                  <c:v>7.6323937272517997</c:v>
                </c:pt>
                <c:pt idx="41">
                  <c:v>7.7705347119103401</c:v>
                </c:pt>
                <c:pt idx="42">
                  <c:v>7.9131191666901897</c:v>
                </c:pt>
                <c:pt idx="43">
                  <c:v>8.0689715166098193</c:v>
                </c:pt>
                <c:pt idx="44">
                  <c:v>8.2460203544626101</c:v>
                </c:pt>
                <c:pt idx="45">
                  <c:v>8.4464288456883203</c:v>
                </c:pt>
                <c:pt idx="46">
                  <c:v>8.6542048251914903</c:v>
                </c:pt>
                <c:pt idx="47">
                  <c:v>8.88928751468627</c:v>
                </c:pt>
                <c:pt idx="48">
                  <c:v>9.1826808483818798</c:v>
                </c:pt>
              </c:numCache>
            </c:numRef>
          </c:val>
          <c:smooth val="0"/>
        </c:ser>
        <c:ser>
          <c:idx val="2"/>
          <c:order val="2"/>
          <c:tx>
            <c:v>Gross Savings Rate (% of GDP)</c:v>
          </c:tx>
          <c:spPr>
            <a:ln w="28575" cap="rnd">
              <a:solidFill>
                <a:schemeClr val="accent3"/>
              </a:solidFill>
              <a:round/>
            </a:ln>
            <a:effectLst/>
          </c:spPr>
          <c:marker>
            <c:symbol val="none"/>
          </c:marker>
          <c:cat>
            <c:numRef>
              <c:f>'[Real Interest Rates Canada USA and China 1966-2015.xlsx]Data'!$E$1:$BA$1</c:f>
              <c:numCache>
                <c:formatCode>General</c:formatCode>
                <c:ptCount val="49"/>
                <c:pt idx="0">
                  <c:v>1966</c:v>
                </c:pt>
                <c:pt idx="1">
                  <c:v>1967</c:v>
                </c:pt>
                <c:pt idx="2">
                  <c:v>1968</c:v>
                </c:pt>
                <c:pt idx="3">
                  <c:v>1969</c:v>
                </c:pt>
                <c:pt idx="4">
                  <c:v>1970</c:v>
                </c:pt>
                <c:pt idx="5">
                  <c:v>1971</c:v>
                </c:pt>
                <c:pt idx="6">
                  <c:v>1972</c:v>
                </c:pt>
                <c:pt idx="7">
                  <c:v>1973</c:v>
                </c:pt>
                <c:pt idx="8">
                  <c:v>1974</c:v>
                </c:pt>
                <c:pt idx="9">
                  <c:v>1975</c:v>
                </c:pt>
                <c:pt idx="10">
                  <c:v>1976</c:v>
                </c:pt>
                <c:pt idx="11">
                  <c:v>1977</c:v>
                </c:pt>
                <c:pt idx="12">
                  <c:v>1978</c:v>
                </c:pt>
                <c:pt idx="13">
                  <c:v>1979</c:v>
                </c:pt>
                <c:pt idx="14">
                  <c:v>1980</c:v>
                </c:pt>
                <c:pt idx="15">
                  <c:v>1981</c:v>
                </c:pt>
                <c:pt idx="16">
                  <c:v>1982</c:v>
                </c:pt>
                <c:pt idx="17">
                  <c:v>1983</c:v>
                </c:pt>
                <c:pt idx="18">
                  <c:v>1984</c:v>
                </c:pt>
                <c:pt idx="19">
                  <c:v>1985</c:v>
                </c:pt>
                <c:pt idx="20">
                  <c:v>1986</c:v>
                </c:pt>
                <c:pt idx="21">
                  <c:v>1987</c:v>
                </c:pt>
                <c:pt idx="22">
                  <c:v>1988</c:v>
                </c:pt>
                <c:pt idx="23">
                  <c:v>1989</c:v>
                </c:pt>
                <c:pt idx="24">
                  <c:v>1990</c:v>
                </c:pt>
                <c:pt idx="25">
                  <c:v>1991</c:v>
                </c:pt>
                <c:pt idx="26">
                  <c:v>1992</c:v>
                </c:pt>
                <c:pt idx="27">
                  <c:v>1993</c:v>
                </c:pt>
                <c:pt idx="28">
                  <c:v>1994</c:v>
                </c:pt>
                <c:pt idx="29">
                  <c:v>1995</c:v>
                </c:pt>
                <c:pt idx="30">
                  <c:v>1996</c:v>
                </c:pt>
                <c:pt idx="31">
                  <c:v>1997</c:v>
                </c:pt>
                <c:pt idx="32">
                  <c:v>1998</c:v>
                </c:pt>
                <c:pt idx="33">
                  <c:v>1999</c:v>
                </c:pt>
                <c:pt idx="34">
                  <c:v>2000</c:v>
                </c:pt>
                <c:pt idx="35">
                  <c:v>2001</c:v>
                </c:pt>
                <c:pt idx="36">
                  <c:v>2002</c:v>
                </c:pt>
                <c:pt idx="37">
                  <c:v>2003</c:v>
                </c:pt>
                <c:pt idx="38">
                  <c:v>2004</c:v>
                </c:pt>
                <c:pt idx="39">
                  <c:v>2005</c:v>
                </c:pt>
                <c:pt idx="40">
                  <c:v>2006</c:v>
                </c:pt>
                <c:pt idx="41">
                  <c:v>2007</c:v>
                </c:pt>
                <c:pt idx="42">
                  <c:v>2008</c:v>
                </c:pt>
                <c:pt idx="43">
                  <c:v>2009</c:v>
                </c:pt>
                <c:pt idx="44">
                  <c:v>2010</c:v>
                </c:pt>
                <c:pt idx="45">
                  <c:v>2011</c:v>
                </c:pt>
                <c:pt idx="46">
                  <c:v>2012</c:v>
                </c:pt>
                <c:pt idx="47">
                  <c:v>2013</c:v>
                </c:pt>
                <c:pt idx="48">
                  <c:v>2014</c:v>
                </c:pt>
              </c:numCache>
            </c:numRef>
          </c:cat>
          <c:val>
            <c:numRef>
              <c:f>'[Real Interest Rates Canada USA and China 1966-2015.xlsx]Data'!$E$27:$BA$27</c:f>
              <c:numCache>
                <c:formatCode>General</c:formatCode>
                <c:ptCount val="49"/>
                <c:pt idx="0">
                  <c:v>30.765524625267666</c:v>
                </c:pt>
                <c:pt idx="1">
                  <c:v>24.302384576357177</c:v>
                </c:pt>
                <c:pt idx="2">
                  <c:v>25.471533863385758</c:v>
                </c:pt>
                <c:pt idx="3">
                  <c:v>25.723721554259765</c:v>
                </c:pt>
                <c:pt idx="4">
                  <c:v>33.098060105650994</c:v>
                </c:pt>
                <c:pt idx="5">
                  <c:v>34.417243653148702</c:v>
                </c:pt>
                <c:pt idx="6">
                  <c:v>32.16711012271157</c:v>
                </c:pt>
                <c:pt idx="7">
                  <c:v>33.694733360285198</c:v>
                </c:pt>
                <c:pt idx="8">
                  <c:v>33.072869995340341</c:v>
                </c:pt>
                <c:pt idx="9">
                  <c:v>35.295098922363458</c:v>
                </c:pt>
                <c:pt idx="10">
                  <c:v>33.821381254883306</c:v>
                </c:pt>
                <c:pt idx="11">
                  <c:v>34.510759236703208</c:v>
                </c:pt>
                <c:pt idx="12">
                  <c:v>37.206180483261193</c:v>
                </c:pt>
                <c:pt idx="13">
                  <c:v>35.590136932418815</c:v>
                </c:pt>
                <c:pt idx="14">
                  <c:v>34.539502592494948</c:v>
                </c:pt>
                <c:pt idx="15">
                  <c:v>33.280251526101956</c:v>
                </c:pt>
                <c:pt idx="16">
                  <c:v>34.511531970748173</c:v>
                </c:pt>
                <c:pt idx="17">
                  <c:v>34.398219425664365</c:v>
                </c:pt>
                <c:pt idx="18">
                  <c:v>34.2512765869117</c:v>
                </c:pt>
                <c:pt idx="19">
                  <c:v>33.281341607761149</c:v>
                </c:pt>
                <c:pt idx="20">
                  <c:v>34.200876920689119</c:v>
                </c:pt>
                <c:pt idx="21">
                  <c:v>35.67781064599825</c:v>
                </c:pt>
                <c:pt idx="22">
                  <c:v>35.835800041056608</c:v>
                </c:pt>
                <c:pt idx="23">
                  <c:v>35.627227140541713</c:v>
                </c:pt>
                <c:pt idx="24">
                  <c:v>38.129251157166976</c:v>
                </c:pt>
                <c:pt idx="25">
                  <c:v>37.890890822315086</c:v>
                </c:pt>
                <c:pt idx="26">
                  <c:v>38.123192073384729</c:v>
                </c:pt>
                <c:pt idx="27">
                  <c:v>42.270502163307931</c:v>
                </c:pt>
                <c:pt idx="28">
                  <c:v>42.928129823605644</c:v>
                </c:pt>
                <c:pt idx="29">
                  <c:v>43.961864753360878</c:v>
                </c:pt>
                <c:pt idx="30">
                  <c:v>41.641668634373914</c:v>
                </c:pt>
                <c:pt idx="31">
                  <c:v>41.951919626838894</c:v>
                </c:pt>
                <c:pt idx="32">
                  <c:v>41.128862196157797</c:v>
                </c:pt>
                <c:pt idx="33">
                  <c:v>39.223641361294277</c:v>
                </c:pt>
                <c:pt idx="34">
                  <c:v>36.920992259684915</c:v>
                </c:pt>
                <c:pt idx="35">
                  <c:v>37.756823227266793</c:v>
                </c:pt>
                <c:pt idx="36">
                  <c:v>39.737029140014215</c:v>
                </c:pt>
                <c:pt idx="37">
                  <c:v>42.511236440483117</c:v>
                </c:pt>
                <c:pt idx="38">
                  <c:v>44.69786857307124</c:v>
                </c:pt>
                <c:pt idx="39">
                  <c:v>46.386859595536855</c:v>
                </c:pt>
                <c:pt idx="40">
                  <c:v>49.240445247238078</c:v>
                </c:pt>
                <c:pt idx="41">
                  <c:v>48.979008646389026</c:v>
                </c:pt>
                <c:pt idx="42">
                  <c:v>50.258204344286071</c:v>
                </c:pt>
                <c:pt idx="43">
                  <c:v>51.46398167747401</c:v>
                </c:pt>
                <c:pt idx="44">
                  <c:v>50.3609535170933</c:v>
                </c:pt>
                <c:pt idx="45">
                  <c:v>49.248482712985428</c:v>
                </c:pt>
                <c:pt idx="46">
                  <c:v>50.050551620195236</c:v>
                </c:pt>
                <c:pt idx="47">
                  <c:v>50.415073683536562</c:v>
                </c:pt>
              </c:numCache>
            </c:numRef>
          </c:val>
          <c:smooth val="0"/>
        </c:ser>
        <c:dLbls>
          <c:showLegendKey val="0"/>
          <c:showVal val="0"/>
          <c:showCatName val="0"/>
          <c:showSerName val="0"/>
          <c:showPercent val="0"/>
          <c:showBubbleSize val="0"/>
        </c:dLbls>
        <c:marker val="1"/>
        <c:smooth val="0"/>
        <c:axId val="390743616"/>
        <c:axId val="390747536"/>
      </c:lineChart>
      <c:catAx>
        <c:axId val="348810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0748712"/>
        <c:crosses val="autoZero"/>
        <c:auto val="1"/>
        <c:lblAlgn val="ctr"/>
        <c:lblOffset val="100"/>
        <c:noMultiLvlLbl val="0"/>
      </c:catAx>
      <c:valAx>
        <c:axId val="3907487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a:t>Population Growth Rate</a:t>
                </a:r>
              </a:p>
            </c:rich>
          </c:tx>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8810320"/>
        <c:crosses val="autoZero"/>
        <c:crossBetween val="between"/>
      </c:valAx>
      <c:valAx>
        <c:axId val="390747536"/>
        <c:scaling>
          <c:orientation val="minMax"/>
        </c:scaling>
        <c:delete val="0"/>
        <c:axPos val="r"/>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a:t>Population</a:t>
                </a:r>
                <a:r>
                  <a:rPr lang="en-US" sz="1600" baseline="0"/>
                  <a:t> over the age of 65, Gross Savings Rate</a:t>
                </a:r>
              </a:p>
            </c:rich>
          </c:tx>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0743616"/>
        <c:crosses val="max"/>
        <c:crossBetween val="between"/>
      </c:valAx>
      <c:catAx>
        <c:axId val="390743616"/>
        <c:scaling>
          <c:orientation val="minMax"/>
        </c:scaling>
        <c:delete val="1"/>
        <c:axPos val="b"/>
        <c:numFmt formatCode="General" sourceLinked="1"/>
        <c:majorTickMark val="out"/>
        <c:minorTickMark val="none"/>
        <c:tickLblPos val="nextTo"/>
        <c:crossAx val="390747536"/>
        <c:crosses val="autoZero"/>
        <c:auto val="1"/>
        <c:lblAlgn val="ctr"/>
        <c:lblOffset val="100"/>
        <c:noMultiLvlLbl val="0"/>
      </c:catAx>
      <c:spPr>
        <a:noFill/>
        <a:ln>
          <a:noFill/>
        </a:ln>
        <a:effectLst/>
      </c:spPr>
    </c:plotArea>
    <c:legend>
      <c:legendPos val="b"/>
      <c:layout>
        <c:manualLayout>
          <c:xMode val="edge"/>
          <c:yMode val="edge"/>
          <c:x val="0.18719896041011927"/>
          <c:y val="0.95023933669797167"/>
          <c:w val="0.62818761722717531"/>
          <c:h val="4.2249664420004017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83817EF-9290-4FC9-891D-E4B55A62C803}"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21C564-CE39-4FD3-AF24-7548C00D418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0773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3817EF-9290-4FC9-891D-E4B55A62C803}"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21C564-CE39-4FD3-AF24-7548C00D418A}" type="slidenum">
              <a:rPr lang="en-US" smtClean="0"/>
              <a:t>‹#›</a:t>
            </a:fld>
            <a:endParaRPr lang="en-US"/>
          </a:p>
        </p:txBody>
      </p:sp>
    </p:spTree>
    <p:extLst>
      <p:ext uri="{BB962C8B-B14F-4D97-AF65-F5344CB8AC3E}">
        <p14:creationId xmlns:p14="http://schemas.microsoft.com/office/powerpoint/2010/main" val="405153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3817EF-9290-4FC9-891D-E4B55A62C803}"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21C564-CE39-4FD3-AF24-7548C00D418A}" type="slidenum">
              <a:rPr lang="en-US" smtClean="0"/>
              <a:t>‹#›</a:t>
            </a:fld>
            <a:endParaRPr lang="en-US"/>
          </a:p>
        </p:txBody>
      </p:sp>
    </p:spTree>
    <p:extLst>
      <p:ext uri="{BB962C8B-B14F-4D97-AF65-F5344CB8AC3E}">
        <p14:creationId xmlns:p14="http://schemas.microsoft.com/office/powerpoint/2010/main" val="1580272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3817EF-9290-4FC9-891D-E4B55A62C803}"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21C564-CE39-4FD3-AF24-7548C00D418A}" type="slidenum">
              <a:rPr lang="en-US" smtClean="0"/>
              <a:t>‹#›</a:t>
            </a:fld>
            <a:endParaRPr lang="en-US"/>
          </a:p>
        </p:txBody>
      </p:sp>
    </p:spTree>
    <p:extLst>
      <p:ext uri="{BB962C8B-B14F-4D97-AF65-F5344CB8AC3E}">
        <p14:creationId xmlns:p14="http://schemas.microsoft.com/office/powerpoint/2010/main" val="3692485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3817EF-9290-4FC9-891D-E4B55A62C803}"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21C564-CE39-4FD3-AF24-7548C00D418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0681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83817EF-9290-4FC9-891D-E4B55A62C803}"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21C564-CE39-4FD3-AF24-7548C00D418A}" type="slidenum">
              <a:rPr lang="en-US" smtClean="0"/>
              <a:t>‹#›</a:t>
            </a:fld>
            <a:endParaRPr lang="en-US"/>
          </a:p>
        </p:txBody>
      </p:sp>
    </p:spTree>
    <p:extLst>
      <p:ext uri="{BB962C8B-B14F-4D97-AF65-F5344CB8AC3E}">
        <p14:creationId xmlns:p14="http://schemas.microsoft.com/office/powerpoint/2010/main" val="1875567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83817EF-9290-4FC9-891D-E4B55A62C803}" type="datetimeFigureOut">
              <a:rPr lang="en-US" smtClean="0"/>
              <a:t>11/16/2015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21C564-CE39-4FD3-AF24-7548C00D418A}" type="slidenum">
              <a:rPr lang="en-US" smtClean="0"/>
              <a:t>‹#›</a:t>
            </a:fld>
            <a:endParaRPr lang="en-US"/>
          </a:p>
        </p:txBody>
      </p:sp>
    </p:spTree>
    <p:extLst>
      <p:ext uri="{BB962C8B-B14F-4D97-AF65-F5344CB8AC3E}">
        <p14:creationId xmlns:p14="http://schemas.microsoft.com/office/powerpoint/2010/main" val="3574972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83817EF-9290-4FC9-891D-E4B55A62C803}" type="datetimeFigureOut">
              <a:rPr lang="en-US" smtClean="0"/>
              <a:t>11/16/2015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21C564-CE39-4FD3-AF24-7548C00D418A}" type="slidenum">
              <a:rPr lang="en-US" smtClean="0"/>
              <a:t>‹#›</a:t>
            </a:fld>
            <a:endParaRPr lang="en-US"/>
          </a:p>
        </p:txBody>
      </p:sp>
    </p:spTree>
    <p:extLst>
      <p:ext uri="{BB962C8B-B14F-4D97-AF65-F5344CB8AC3E}">
        <p14:creationId xmlns:p14="http://schemas.microsoft.com/office/powerpoint/2010/main" val="1729245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83817EF-9290-4FC9-891D-E4B55A62C803}" type="datetimeFigureOut">
              <a:rPr lang="en-US" smtClean="0"/>
              <a:t>11/16/2015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D21C564-CE39-4FD3-AF24-7548C00D418A}" type="slidenum">
              <a:rPr lang="en-US" smtClean="0"/>
              <a:t>‹#›</a:t>
            </a:fld>
            <a:endParaRPr lang="en-US"/>
          </a:p>
        </p:txBody>
      </p:sp>
    </p:spTree>
    <p:extLst>
      <p:ext uri="{BB962C8B-B14F-4D97-AF65-F5344CB8AC3E}">
        <p14:creationId xmlns:p14="http://schemas.microsoft.com/office/powerpoint/2010/main" val="1476198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83817EF-9290-4FC9-891D-E4B55A62C803}" type="datetimeFigureOut">
              <a:rPr lang="en-US" smtClean="0"/>
              <a:t>11/16/2015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D21C564-CE39-4FD3-AF24-7548C00D418A}" type="slidenum">
              <a:rPr lang="en-US" smtClean="0"/>
              <a:t>‹#›</a:t>
            </a:fld>
            <a:endParaRPr lang="en-US"/>
          </a:p>
        </p:txBody>
      </p:sp>
    </p:spTree>
    <p:extLst>
      <p:ext uri="{BB962C8B-B14F-4D97-AF65-F5344CB8AC3E}">
        <p14:creationId xmlns:p14="http://schemas.microsoft.com/office/powerpoint/2010/main" val="3564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3817EF-9290-4FC9-891D-E4B55A62C803}"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21C564-CE39-4FD3-AF24-7548C00D418A}" type="slidenum">
              <a:rPr lang="en-US" smtClean="0"/>
              <a:t>‹#›</a:t>
            </a:fld>
            <a:endParaRPr lang="en-US"/>
          </a:p>
        </p:txBody>
      </p:sp>
    </p:spTree>
    <p:extLst>
      <p:ext uri="{BB962C8B-B14F-4D97-AF65-F5344CB8AC3E}">
        <p14:creationId xmlns:p14="http://schemas.microsoft.com/office/powerpoint/2010/main" val="4253062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83817EF-9290-4FC9-891D-E4B55A62C803}" type="datetimeFigureOut">
              <a:rPr lang="en-US" smtClean="0"/>
              <a:t>11/16/2015</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D21C564-CE39-4FD3-AF24-7548C00D418A}"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14722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Real Interest Rates</a:t>
            </a:r>
            <a:endParaRPr lang="en-US" dirty="0"/>
          </a:p>
        </p:txBody>
      </p:sp>
      <p:sp>
        <p:nvSpPr>
          <p:cNvPr id="3" name="Subtitle 2"/>
          <p:cNvSpPr>
            <a:spLocks noGrp="1"/>
          </p:cNvSpPr>
          <p:nvPr>
            <p:ph type="subTitle" idx="1"/>
          </p:nvPr>
        </p:nvSpPr>
        <p:spPr/>
        <p:txBody>
          <a:bodyPr/>
          <a:lstStyle/>
          <a:p>
            <a:r>
              <a:rPr lang="en-US" dirty="0" smtClean="0"/>
              <a:t>Trends in real interest rates over the last 50 years</a:t>
            </a:r>
            <a:endParaRPr lang="en-US" dirty="0"/>
          </a:p>
        </p:txBody>
      </p:sp>
    </p:spTree>
    <p:extLst>
      <p:ext uri="{BB962C8B-B14F-4D97-AF65-F5344CB8AC3E}">
        <p14:creationId xmlns:p14="http://schemas.microsoft.com/office/powerpoint/2010/main" val="1548954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ext uri="{D42A27DB-BD31-4B8C-83A1-F6EECF244321}">
                <p14:modId xmlns:p14="http://schemas.microsoft.com/office/powerpoint/2010/main" val="2132428302"/>
              </p:ext>
            </p:extLst>
          </p:nvPr>
        </p:nvGraphicFramePr>
        <p:xfrm>
          <a:off x="1285670" y="701333"/>
          <a:ext cx="9620660" cy="545533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89468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Neoclassical Growth Theory</a:t>
            </a:r>
            <a:endParaRPr lang="en-US" dirty="0"/>
          </a:p>
        </p:txBody>
      </p:sp>
      <p:sp>
        <p:nvSpPr>
          <p:cNvPr id="3" name="Content Placeholder 2"/>
          <p:cNvSpPr>
            <a:spLocks noGrp="1"/>
          </p:cNvSpPr>
          <p:nvPr>
            <p:ph idx="1"/>
          </p:nvPr>
        </p:nvSpPr>
        <p:spPr/>
        <p:txBody>
          <a:bodyPr>
            <a:normAutofit/>
          </a:bodyPr>
          <a:lstStyle/>
          <a:p>
            <a:r>
              <a:rPr lang="en-US" sz="2400" dirty="0" smtClean="0"/>
              <a:t>Equilibrium rate of interest are fundamentally determined by the growth rate in output, made up of productivity, population growth, and household savings </a:t>
            </a:r>
            <a:r>
              <a:rPr lang="en-US" sz="2400" dirty="0" smtClean="0"/>
              <a:t>preferences</a:t>
            </a:r>
            <a:endParaRPr lang="en-US" sz="2400" dirty="0" smtClean="0"/>
          </a:p>
        </p:txBody>
      </p:sp>
    </p:spTree>
    <p:extLst>
      <p:ext uri="{BB962C8B-B14F-4D97-AF65-F5344CB8AC3E}">
        <p14:creationId xmlns:p14="http://schemas.microsoft.com/office/powerpoint/2010/main" val="2889154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Steady Decline of World Real Interest </a:t>
            </a:r>
            <a:r>
              <a:rPr lang="en-US" dirty="0" smtClean="0"/>
              <a:t>Rates</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800" dirty="0" smtClean="0"/>
              <a:t>World interest rates have been declining since the 1980’s</a:t>
            </a:r>
          </a:p>
          <a:p>
            <a:pPr lvl="1"/>
            <a:r>
              <a:rPr lang="en-US" sz="2400" dirty="0" smtClean="0"/>
              <a:t>Slower growth in labour force has negatively affected desired investment, increasing medium age has increased desired savings (people save more when they are older) (C.D. Howe)</a:t>
            </a:r>
          </a:p>
          <a:p>
            <a:pPr lvl="1"/>
            <a:r>
              <a:rPr lang="en-US" sz="2400" dirty="0" smtClean="0"/>
              <a:t>World tendency is to low interest rates, integration of world markets make this felt in all developed countries</a:t>
            </a:r>
          </a:p>
          <a:p>
            <a:pPr lvl="1"/>
            <a:endParaRPr lang="en-US" sz="2400" dirty="0" smtClean="0"/>
          </a:p>
          <a:p>
            <a:pPr lvl="1"/>
            <a:endParaRPr lang="en-US" sz="2400" dirty="0"/>
          </a:p>
        </p:txBody>
      </p:sp>
    </p:spTree>
    <p:extLst>
      <p:ext uri="{BB962C8B-B14F-4D97-AF65-F5344CB8AC3E}">
        <p14:creationId xmlns:p14="http://schemas.microsoft.com/office/powerpoint/2010/main" val="3741837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1709697946"/>
              </p:ext>
            </p:extLst>
          </p:nvPr>
        </p:nvGraphicFramePr>
        <p:xfrm>
          <a:off x="1160915" y="617311"/>
          <a:ext cx="9870170" cy="562337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01041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Long-term Shifts in Global Savings and Investment</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dirty="0" smtClean="0"/>
              <a:t>Desired savings, domestically and internationally are meant to stay high for the next 10 </a:t>
            </a:r>
            <a:r>
              <a:rPr lang="en-US" sz="2400" dirty="0" smtClean="0"/>
              <a:t>years</a:t>
            </a:r>
          </a:p>
          <a:p>
            <a:pPr>
              <a:buFont typeface="Arial" panose="020B0604020202020204" pitchFamily="34" charset="0"/>
              <a:buChar char="•"/>
            </a:pPr>
            <a:r>
              <a:rPr lang="en-US" sz="2400" dirty="0" smtClean="0"/>
              <a:t>With </a:t>
            </a:r>
            <a:r>
              <a:rPr lang="en-US" sz="2400" dirty="0" smtClean="0"/>
              <a:t>an aging population people tend to save more as they grow old (preferences change)</a:t>
            </a:r>
          </a:p>
          <a:p>
            <a:pPr lvl="1"/>
            <a:r>
              <a:rPr lang="en-US" sz="2000" dirty="0" smtClean="0"/>
              <a:t>Once </a:t>
            </a:r>
            <a:r>
              <a:rPr lang="en-US" sz="2000" dirty="0" smtClean="0"/>
              <a:t>baby </a:t>
            </a:r>
            <a:r>
              <a:rPr lang="en-US" sz="2000" dirty="0" smtClean="0"/>
              <a:t>boomers enter retirement they will start drawing from their savings (</a:t>
            </a:r>
            <a:r>
              <a:rPr lang="en-US" sz="2000" dirty="0" smtClean="0"/>
              <a:t>spending), interest </a:t>
            </a:r>
            <a:r>
              <a:rPr lang="en-US" sz="2000" dirty="0" smtClean="0"/>
              <a:t>rates will begin to rise back to their normal rate</a:t>
            </a:r>
          </a:p>
          <a:p>
            <a:pPr lvl="1"/>
            <a:endParaRPr lang="en-US" sz="2000" dirty="0" smtClean="0"/>
          </a:p>
        </p:txBody>
      </p:sp>
    </p:spTree>
    <p:extLst>
      <p:ext uri="{BB962C8B-B14F-4D97-AF65-F5344CB8AC3E}">
        <p14:creationId xmlns:p14="http://schemas.microsoft.com/office/powerpoint/2010/main" val="1616262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334637898"/>
              </p:ext>
            </p:extLst>
          </p:nvPr>
        </p:nvGraphicFramePr>
        <p:xfrm>
          <a:off x="1285016" y="641138"/>
          <a:ext cx="9621968" cy="55757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05836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540100660"/>
              </p:ext>
            </p:extLst>
          </p:nvPr>
        </p:nvGraphicFramePr>
        <p:xfrm>
          <a:off x="1163660" y="572093"/>
          <a:ext cx="9864681" cy="57138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534146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China - Example</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800" dirty="0" smtClean="0"/>
              <a:t>Chinese have seen massive rise in savings</a:t>
            </a:r>
          </a:p>
          <a:p>
            <a:pPr lvl="1"/>
            <a:r>
              <a:rPr lang="en-US" sz="2400" dirty="0" smtClean="0"/>
              <a:t>Lack of a social welfare system, therefore high level of precautionary savings by households</a:t>
            </a:r>
          </a:p>
          <a:p>
            <a:pPr lvl="1"/>
            <a:r>
              <a:rPr lang="en-US" sz="2400" dirty="0" smtClean="0"/>
              <a:t>High growth of savings in the Chinese middle class </a:t>
            </a:r>
          </a:p>
          <a:p>
            <a:pPr lvl="1"/>
            <a:r>
              <a:rPr lang="en-US" sz="2400" dirty="0" smtClean="0"/>
              <a:t>One child policy influences savings as parents must be less dependent on their children in old age</a:t>
            </a:r>
          </a:p>
          <a:p>
            <a:pPr lvl="1"/>
            <a:endParaRPr lang="en-US" sz="2400" dirty="0" smtClean="0"/>
          </a:p>
        </p:txBody>
      </p:sp>
    </p:spTree>
    <p:extLst>
      <p:ext uri="{BB962C8B-B14F-4D97-AF65-F5344CB8AC3E}">
        <p14:creationId xmlns:p14="http://schemas.microsoft.com/office/powerpoint/2010/main" val="1457699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644737608"/>
              </p:ext>
            </p:extLst>
          </p:nvPr>
        </p:nvGraphicFramePr>
        <p:xfrm>
          <a:off x="987901" y="491945"/>
          <a:ext cx="10216199" cy="58741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169150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714709191"/>
              </p:ext>
            </p:extLst>
          </p:nvPr>
        </p:nvGraphicFramePr>
        <p:xfrm>
          <a:off x="703199" y="644425"/>
          <a:ext cx="10785603" cy="55691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09968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Interest Rates</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dirty="0" smtClean="0"/>
              <a:t>Over the next few years, Canada will need to raise its short term interest rate as the global economy strengthens</a:t>
            </a:r>
          </a:p>
          <a:p>
            <a:pPr>
              <a:buFont typeface="Arial" panose="020B0604020202020204" pitchFamily="34" charset="0"/>
              <a:buChar char="•"/>
            </a:pPr>
            <a:r>
              <a:rPr lang="en-US" sz="2400" dirty="0" smtClean="0"/>
              <a:t>Projected normal interest rates will be lower than historical average, and will remain below this normal for the coming decades</a:t>
            </a:r>
          </a:p>
          <a:p>
            <a:pPr>
              <a:buFont typeface="Arial" panose="020B0604020202020204" pitchFamily="34" charset="0"/>
              <a:buChar char="•"/>
            </a:pPr>
            <a:r>
              <a:rPr lang="en-US" sz="2400" dirty="0" smtClean="0"/>
              <a:t>Bank of Canada should raise rates to adjust accordingly (</a:t>
            </a:r>
            <a:r>
              <a:rPr lang="en-US" sz="2400" dirty="0" err="1" smtClean="0"/>
              <a:t>C.D.Howe</a:t>
            </a:r>
            <a:r>
              <a:rPr lang="en-US" sz="2400" dirty="0" smtClean="0"/>
              <a:t>)</a:t>
            </a:r>
          </a:p>
          <a:p>
            <a:pPr>
              <a:buFont typeface="Arial" panose="020B0604020202020204" pitchFamily="34" charset="0"/>
              <a:buChar char="•"/>
            </a:pPr>
            <a:endParaRPr lang="en-US" sz="2400" dirty="0" smtClean="0"/>
          </a:p>
          <a:p>
            <a:pPr marL="0" indent="0">
              <a:buNone/>
            </a:pPr>
            <a:endParaRPr lang="en-US" sz="2400" dirty="0"/>
          </a:p>
        </p:txBody>
      </p:sp>
    </p:spTree>
    <p:extLst>
      <p:ext uri="{BB962C8B-B14F-4D97-AF65-F5344CB8AC3E}">
        <p14:creationId xmlns:p14="http://schemas.microsoft.com/office/powerpoint/2010/main" val="31273663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Reduction on Debt and Real Interest Rates</a:t>
            </a:r>
            <a:endParaRPr lang="en-US" dirty="0"/>
          </a:p>
        </p:txBody>
      </p:sp>
      <p:sp>
        <p:nvSpPr>
          <p:cNvPr id="3" name="Content Placeholder 2"/>
          <p:cNvSpPr>
            <a:spLocks noGrp="1"/>
          </p:cNvSpPr>
          <p:nvPr>
            <p:ph idx="1"/>
          </p:nvPr>
        </p:nvSpPr>
        <p:spPr/>
        <p:txBody>
          <a:bodyPr>
            <a:noAutofit/>
          </a:bodyPr>
          <a:lstStyle/>
          <a:p>
            <a:pPr>
              <a:buFont typeface="Arial" panose="020B0604020202020204" pitchFamily="34" charset="0"/>
              <a:buChar char="•"/>
            </a:pPr>
            <a:r>
              <a:rPr lang="en-US" dirty="0" smtClean="0"/>
              <a:t>Since the financial crisis of 2008 households, businesses, and governments are all attempting bring down debt levels</a:t>
            </a:r>
          </a:p>
          <a:p>
            <a:pPr>
              <a:buFont typeface="Arial" panose="020B0604020202020204" pitchFamily="34" charset="0"/>
              <a:buChar char="•"/>
            </a:pPr>
            <a:r>
              <a:rPr lang="en-US" b="1" dirty="0" smtClean="0"/>
              <a:t>Demand Side</a:t>
            </a:r>
            <a:endParaRPr lang="en-US" b="1" dirty="0"/>
          </a:p>
          <a:p>
            <a:pPr lvl="1"/>
            <a:r>
              <a:rPr lang="en-US" dirty="0" smtClean="0"/>
              <a:t>Many governments in the developed world are trying to increase savings (from negative levels) and businesses want to hold more crash in order to gain liquidity as a precautionary measure</a:t>
            </a:r>
          </a:p>
          <a:p>
            <a:pPr marL="251460" indent="-342900">
              <a:buFont typeface="Arial" panose="020B0604020202020204" pitchFamily="34" charset="0"/>
              <a:buChar char="•"/>
            </a:pPr>
            <a:r>
              <a:rPr lang="en-US" b="1" dirty="0" smtClean="0"/>
              <a:t>Supply </a:t>
            </a:r>
            <a:r>
              <a:rPr lang="en-US" b="1" dirty="0" smtClean="0"/>
              <a:t>Side</a:t>
            </a:r>
          </a:p>
          <a:p>
            <a:pPr marL="544068" lvl="1" indent="-342900">
              <a:buFont typeface="Arial" panose="020B0604020202020204" pitchFamily="34" charset="0"/>
              <a:buChar char="•"/>
            </a:pPr>
            <a:r>
              <a:rPr lang="en-US" dirty="0" smtClean="0"/>
              <a:t>firms </a:t>
            </a:r>
            <a:r>
              <a:rPr lang="en-US" dirty="0" smtClean="0"/>
              <a:t>are finding new innovations that require investment of the size seen in the ‘80’s and ‘90’s, this reflects difficulty on the part of firms to find enough </a:t>
            </a:r>
            <a:r>
              <a:rPr lang="en-US" dirty="0" smtClean="0"/>
              <a:t>capital</a:t>
            </a:r>
          </a:p>
          <a:p>
            <a:pPr marL="251460" indent="-342900">
              <a:buFont typeface="Arial" panose="020B0604020202020204" pitchFamily="34" charset="0"/>
              <a:buChar char="•"/>
            </a:pPr>
            <a:r>
              <a:rPr lang="en-US" dirty="0" smtClean="0"/>
              <a:t>Long </a:t>
            </a:r>
            <a:r>
              <a:rPr lang="en-US" dirty="0" smtClean="0"/>
              <a:t>cycles make this unlikely to change any time soon. Therefore investment levels will continue to be below the levels seen before the most recent financial crisis</a:t>
            </a:r>
          </a:p>
          <a:p>
            <a:pPr marL="201168" lvl="1" indent="0">
              <a:buNone/>
            </a:pPr>
            <a:endParaRPr lang="en-US" b="1" dirty="0" smtClean="0"/>
          </a:p>
          <a:p>
            <a:pPr lvl="1"/>
            <a:endParaRPr lang="en-US" dirty="0" smtClean="0"/>
          </a:p>
        </p:txBody>
      </p:sp>
    </p:spTree>
    <p:extLst>
      <p:ext uri="{BB962C8B-B14F-4D97-AF65-F5344CB8AC3E}">
        <p14:creationId xmlns:p14="http://schemas.microsoft.com/office/powerpoint/2010/main" val="2133863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extLst>
              <p:ext uri="{D42A27DB-BD31-4B8C-83A1-F6EECF244321}">
                <p14:modId xmlns:p14="http://schemas.microsoft.com/office/powerpoint/2010/main" val="3178586538"/>
              </p:ext>
            </p:extLst>
          </p:nvPr>
        </p:nvGraphicFramePr>
        <p:xfrm>
          <a:off x="514672" y="579590"/>
          <a:ext cx="11162656" cy="56988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16807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Interest Rates</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dirty="0" smtClean="0"/>
              <a:t>Currently </a:t>
            </a:r>
            <a:r>
              <a:rPr lang="en-US" sz="2400" dirty="0" smtClean="0"/>
              <a:t>the real interest </a:t>
            </a:r>
            <a:r>
              <a:rPr lang="en-US" sz="2400" dirty="0" smtClean="0"/>
              <a:t>rate is very low, they must eventually go up and return to normal levels (they will need to rise as eventually households and businesses will need to spend once again </a:t>
            </a:r>
            <a:r>
              <a:rPr lang="en-US" sz="2400" dirty="0" err="1" smtClean="0"/>
              <a:t>ie</a:t>
            </a:r>
            <a:r>
              <a:rPr lang="en-US" sz="2400" dirty="0" smtClean="0"/>
              <a:t>. capital investments)</a:t>
            </a:r>
          </a:p>
          <a:p>
            <a:pPr lvl="1"/>
            <a:r>
              <a:rPr lang="en-US" sz="2000" dirty="0" smtClean="0"/>
              <a:t>When?</a:t>
            </a:r>
          </a:p>
          <a:p>
            <a:pPr lvl="1"/>
            <a:r>
              <a:rPr lang="en-US" sz="2000" dirty="0" smtClean="0"/>
              <a:t>How much?</a:t>
            </a:r>
          </a:p>
          <a:p>
            <a:pPr lvl="1"/>
            <a:r>
              <a:rPr lang="en-US" sz="2000" dirty="0" smtClean="0"/>
              <a:t>How fast?</a:t>
            </a:r>
          </a:p>
          <a:p>
            <a:pPr lvl="1"/>
            <a:endParaRPr lang="en-US" sz="2000" dirty="0"/>
          </a:p>
          <a:p>
            <a:pPr lvl="1"/>
            <a:endParaRPr lang="en-US" sz="2000" dirty="0"/>
          </a:p>
        </p:txBody>
      </p:sp>
    </p:spTree>
    <p:extLst>
      <p:ext uri="{BB962C8B-B14F-4D97-AF65-F5344CB8AC3E}">
        <p14:creationId xmlns:p14="http://schemas.microsoft.com/office/powerpoint/2010/main" val="3832999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Equilibrium Rate of Interest</a:t>
            </a:r>
            <a:endParaRPr lang="en-US" dirty="0"/>
          </a:p>
        </p:txBody>
      </p:sp>
      <p:sp>
        <p:nvSpPr>
          <p:cNvPr id="3" name="Content Placeholder 2"/>
          <p:cNvSpPr>
            <a:spLocks noGrp="1"/>
          </p:cNvSpPr>
          <p:nvPr>
            <p:ph idx="1"/>
          </p:nvPr>
        </p:nvSpPr>
        <p:spPr>
          <a:xfrm>
            <a:off x="1097280" y="1856125"/>
            <a:ext cx="10058400" cy="4023360"/>
          </a:xfrm>
        </p:spPr>
        <p:txBody>
          <a:bodyPr>
            <a:noAutofit/>
          </a:bodyPr>
          <a:lstStyle/>
          <a:p>
            <a:pPr>
              <a:buFont typeface="Arial" panose="020B0604020202020204" pitchFamily="34" charset="0"/>
              <a:buChar char="•"/>
            </a:pPr>
            <a:r>
              <a:rPr lang="en-US" sz="2200" dirty="0" smtClean="0"/>
              <a:t>Loanable funds theory </a:t>
            </a:r>
            <a:r>
              <a:rPr lang="en-US" sz="2200" dirty="0" smtClean="0"/>
              <a:t>says </a:t>
            </a:r>
            <a:r>
              <a:rPr lang="en-US" sz="2200" dirty="0" smtClean="0"/>
              <a:t>real interest rate is determined by the market for investment and savings</a:t>
            </a:r>
          </a:p>
          <a:p>
            <a:pPr lvl="1"/>
            <a:r>
              <a:rPr lang="en-US" sz="2200" dirty="0" smtClean="0"/>
              <a:t>There will be people willing to invest and people willing to supply funds (</a:t>
            </a:r>
            <a:r>
              <a:rPr lang="en-US" sz="2200" dirty="0" smtClean="0"/>
              <a:t>savings), incentives </a:t>
            </a:r>
            <a:r>
              <a:rPr lang="en-US" sz="2200" dirty="0" smtClean="0"/>
              <a:t>come from the interest rate, or the price to borrow funds</a:t>
            </a:r>
          </a:p>
          <a:p>
            <a:pPr>
              <a:buFont typeface="Arial" panose="020B0604020202020204" pitchFamily="34" charset="0"/>
              <a:buChar char="•"/>
            </a:pPr>
            <a:r>
              <a:rPr lang="en-US" sz="2200" dirty="0" smtClean="0"/>
              <a:t>Three </a:t>
            </a:r>
            <a:r>
              <a:rPr lang="en-US" sz="2200" dirty="0" smtClean="0"/>
              <a:t>components of decision makers are: households, firms, and government</a:t>
            </a:r>
          </a:p>
          <a:p>
            <a:pPr lvl="1"/>
            <a:r>
              <a:rPr lang="en-US" sz="2200" dirty="0" smtClean="0"/>
              <a:t>Together they create the demand and the supply for investment </a:t>
            </a:r>
          </a:p>
          <a:p>
            <a:pPr lvl="1"/>
            <a:r>
              <a:rPr lang="en-US" sz="2200" dirty="0" smtClean="0"/>
              <a:t>A shift in demand for one of these decision makers will impact the equilibrium interest rate and therefore the economy as a whole (all three decision makers)</a:t>
            </a:r>
          </a:p>
          <a:p>
            <a:pPr lvl="1"/>
            <a:r>
              <a:rPr lang="en-US" sz="2200" dirty="0" smtClean="0"/>
              <a:t>Ex. Increase in household savings will drive down interest rates by shifting the supply for savings outward, therefore the return on savings is lower and capital purchases are cheaper</a:t>
            </a:r>
            <a:endParaRPr lang="en-US" sz="2200" dirty="0"/>
          </a:p>
        </p:txBody>
      </p:sp>
    </p:spTree>
    <p:extLst>
      <p:ext uri="{BB962C8B-B14F-4D97-AF65-F5344CB8AC3E}">
        <p14:creationId xmlns:p14="http://schemas.microsoft.com/office/powerpoint/2010/main" val="3484593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627242520"/>
              </p:ext>
            </p:extLst>
          </p:nvPr>
        </p:nvGraphicFramePr>
        <p:xfrm>
          <a:off x="828013" y="525723"/>
          <a:ext cx="10535974" cy="580655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64282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Term Interest Rates	</a:t>
            </a:r>
            <a:endParaRPr lang="en-US" dirty="0"/>
          </a:p>
        </p:txBody>
      </p:sp>
      <p:sp>
        <p:nvSpPr>
          <p:cNvPr id="3" name="Content Placeholder 2"/>
          <p:cNvSpPr>
            <a:spLocks noGrp="1"/>
          </p:cNvSpPr>
          <p:nvPr>
            <p:ph idx="1"/>
          </p:nvPr>
        </p:nvSpPr>
        <p:spPr>
          <a:xfrm>
            <a:off x="1097280" y="1856125"/>
            <a:ext cx="10058400" cy="4023360"/>
          </a:xfrm>
        </p:spPr>
        <p:txBody>
          <a:bodyPr>
            <a:normAutofit/>
          </a:bodyPr>
          <a:lstStyle/>
          <a:p>
            <a:pPr>
              <a:buFont typeface="Arial" panose="020B0604020202020204" pitchFamily="34" charset="0"/>
              <a:buChar char="•"/>
            </a:pPr>
            <a:r>
              <a:rPr lang="en-US" sz="2400" dirty="0" smtClean="0"/>
              <a:t>The short term interest rates are effected by the central bank, when the economy is near its potential the central bank will set the interest rate so that the supply of funds will equal the demand for funds</a:t>
            </a:r>
          </a:p>
          <a:p>
            <a:pPr lvl="1"/>
            <a:r>
              <a:rPr lang="en-US" sz="2400" dirty="0" smtClean="0"/>
              <a:t>Neutrality will be achieved (no inflation or deflation) </a:t>
            </a:r>
          </a:p>
          <a:p>
            <a:pPr lvl="1"/>
            <a:endParaRPr lang="en-US" sz="2000" dirty="0"/>
          </a:p>
          <a:p>
            <a:pPr marL="201168" lvl="1" indent="0">
              <a:buNone/>
            </a:pPr>
            <a:endParaRPr lang="en-US" sz="2000" dirty="0"/>
          </a:p>
          <a:p>
            <a:pPr marL="201168" lvl="1" indent="0">
              <a:buNone/>
            </a:pPr>
            <a:endParaRPr lang="en-US" sz="2000" dirty="0"/>
          </a:p>
        </p:txBody>
      </p:sp>
    </p:spTree>
    <p:extLst>
      <p:ext uri="{BB962C8B-B14F-4D97-AF65-F5344CB8AC3E}">
        <p14:creationId xmlns:p14="http://schemas.microsoft.com/office/powerpoint/2010/main" val="1256329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739768324"/>
              </p:ext>
            </p:extLst>
          </p:nvPr>
        </p:nvGraphicFramePr>
        <p:xfrm>
          <a:off x="1130928" y="664549"/>
          <a:ext cx="9930144" cy="552890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05537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 of Canada Target Rate	</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dirty="0" smtClean="0"/>
              <a:t>The Bank of Canada’s target rate average 3.8% from the end of 1995, this is when inflation was targeted at </a:t>
            </a:r>
            <a:r>
              <a:rPr lang="en-US" sz="2400" dirty="0" smtClean="0"/>
              <a:t>2%</a:t>
            </a:r>
          </a:p>
          <a:p>
            <a:pPr>
              <a:buFont typeface="Arial" panose="020B0604020202020204" pitchFamily="34" charset="0"/>
              <a:buChar char="•"/>
            </a:pPr>
            <a:r>
              <a:rPr lang="en-US" sz="2400" dirty="0" smtClean="0"/>
              <a:t>The </a:t>
            </a:r>
            <a:r>
              <a:rPr lang="en-US" sz="2400" dirty="0" smtClean="0"/>
              <a:t>OECD estimated the neutral rate to be 4.5% (neutral cannot be directly observed, estimation varies depending on structures of the current </a:t>
            </a:r>
            <a:r>
              <a:rPr lang="en-US" sz="2400" dirty="0" smtClean="0"/>
              <a:t>economy)</a:t>
            </a:r>
          </a:p>
          <a:p>
            <a:pPr>
              <a:buFont typeface="Arial" panose="020B0604020202020204" pitchFamily="34" charset="0"/>
              <a:buChar char="•"/>
            </a:pPr>
            <a:r>
              <a:rPr lang="en-US" sz="2400" dirty="0" smtClean="0"/>
              <a:t>Overnight </a:t>
            </a:r>
            <a:r>
              <a:rPr lang="en-US" sz="2400" dirty="0"/>
              <a:t>interest rates (not a fixed relationship between BOC target rate and other interest rates, most rates are reliant on changes in expectations of inflation, we can find that when term premiums are low, higher overnight rate is needed to compensate for premiums)</a:t>
            </a:r>
          </a:p>
          <a:p>
            <a:endParaRPr lang="en-US" sz="2400" dirty="0"/>
          </a:p>
        </p:txBody>
      </p:sp>
    </p:spTree>
    <p:extLst>
      <p:ext uri="{BB962C8B-B14F-4D97-AF65-F5344CB8AC3E}">
        <p14:creationId xmlns:p14="http://schemas.microsoft.com/office/powerpoint/2010/main" val="55769312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210</TotalTime>
  <Words>895</Words>
  <Application>Microsoft Office PowerPoint</Application>
  <PresentationFormat>Widescreen</PresentationFormat>
  <Paragraphs>71</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Retrospect</vt:lpstr>
      <vt:lpstr>Real Interest Rates</vt:lpstr>
      <vt:lpstr>Current Interest Rates</vt:lpstr>
      <vt:lpstr>PowerPoint Presentation</vt:lpstr>
      <vt:lpstr>Current Interest Rates</vt:lpstr>
      <vt:lpstr>Equilibrium Rate of Interest</vt:lpstr>
      <vt:lpstr>PowerPoint Presentation</vt:lpstr>
      <vt:lpstr>Short Term Interest Rates </vt:lpstr>
      <vt:lpstr>PowerPoint Presentation</vt:lpstr>
      <vt:lpstr>Bank of Canada Target Rate </vt:lpstr>
      <vt:lpstr>PowerPoint Presentation</vt:lpstr>
      <vt:lpstr>Neoclassical Growth Theory</vt:lpstr>
      <vt:lpstr>Steady Decline of World Real Interest Rates</vt:lpstr>
      <vt:lpstr>PowerPoint Presentation</vt:lpstr>
      <vt:lpstr>Long-term Shifts in Global Savings and Investment</vt:lpstr>
      <vt:lpstr>PowerPoint Presentation</vt:lpstr>
      <vt:lpstr>PowerPoint Presentation</vt:lpstr>
      <vt:lpstr>China - Example</vt:lpstr>
      <vt:lpstr>PowerPoint Presentation</vt:lpstr>
      <vt:lpstr>PowerPoint Presentation</vt:lpstr>
      <vt:lpstr>Reduction on Debt and Real Interest Rates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Elliott Sterner</dc:creator>
  <cp:lastModifiedBy>Elliott Sterner</cp:lastModifiedBy>
  <cp:revision>23</cp:revision>
  <dcterms:created xsi:type="dcterms:W3CDTF">2015-11-16T20:12:07Z</dcterms:created>
  <dcterms:modified xsi:type="dcterms:W3CDTF">2015-11-17T04:19:27Z</dcterms:modified>
</cp:coreProperties>
</file>