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9"/>
  </p:notesMasterIdLst>
  <p:handoutMasterIdLst>
    <p:handoutMasterId r:id="rId50"/>
  </p:handoutMasterIdLst>
  <p:sldIdLst>
    <p:sldId id="268" r:id="rId3"/>
    <p:sldId id="269" r:id="rId4"/>
    <p:sldId id="306" r:id="rId5"/>
    <p:sldId id="270" r:id="rId6"/>
    <p:sldId id="279" r:id="rId7"/>
    <p:sldId id="312" r:id="rId8"/>
    <p:sldId id="284" r:id="rId9"/>
    <p:sldId id="318" r:id="rId10"/>
    <p:sldId id="271" r:id="rId11"/>
    <p:sldId id="286" r:id="rId12"/>
    <p:sldId id="307" r:id="rId13"/>
    <p:sldId id="313" r:id="rId14"/>
    <p:sldId id="287" r:id="rId15"/>
    <p:sldId id="314" r:id="rId16"/>
    <p:sldId id="289" r:id="rId17"/>
    <p:sldId id="298" r:id="rId18"/>
    <p:sldId id="315" r:id="rId19"/>
    <p:sldId id="299" r:id="rId20"/>
    <p:sldId id="316" r:id="rId21"/>
    <p:sldId id="317" r:id="rId22"/>
    <p:sldId id="300" r:id="rId23"/>
    <p:sldId id="301" r:id="rId24"/>
    <p:sldId id="282" r:id="rId25"/>
    <p:sldId id="272" r:id="rId26"/>
    <p:sldId id="281" r:id="rId27"/>
    <p:sldId id="319" r:id="rId28"/>
    <p:sldId id="304" r:id="rId29"/>
    <p:sldId id="305" r:id="rId30"/>
    <p:sldId id="311" r:id="rId31"/>
    <p:sldId id="320" r:id="rId32"/>
    <p:sldId id="321" r:id="rId33"/>
    <p:sldId id="322" r:id="rId34"/>
    <p:sldId id="324" r:id="rId35"/>
    <p:sldId id="325" r:id="rId36"/>
    <p:sldId id="326" r:id="rId37"/>
    <p:sldId id="327" r:id="rId38"/>
    <p:sldId id="328" r:id="rId39"/>
    <p:sldId id="323" r:id="rId40"/>
    <p:sldId id="308" r:id="rId41"/>
    <p:sldId id="309" r:id="rId42"/>
    <p:sldId id="293" r:id="rId43"/>
    <p:sldId id="294" r:id="rId44"/>
    <p:sldId id="292" r:id="rId45"/>
    <p:sldId id="295" r:id="rId46"/>
    <p:sldId id="329" r:id="rId47"/>
    <p:sldId id="33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365A1F-D893-488F-92E1-0AB9A7328643}">
          <p14:sldIdLst>
            <p14:sldId id="268"/>
            <p14:sldId id="269"/>
            <p14:sldId id="306"/>
            <p14:sldId id="270"/>
            <p14:sldId id="279"/>
            <p14:sldId id="312"/>
          </p14:sldIdLst>
        </p14:section>
        <p14:section name="Untitled Section" id="{B5FE1873-3507-498C-886C-283128F93651}">
          <p14:sldIdLst>
            <p14:sldId id="284"/>
            <p14:sldId id="318"/>
            <p14:sldId id="271"/>
            <p14:sldId id="286"/>
            <p14:sldId id="307"/>
            <p14:sldId id="313"/>
            <p14:sldId id="287"/>
            <p14:sldId id="314"/>
            <p14:sldId id="289"/>
            <p14:sldId id="298"/>
            <p14:sldId id="315"/>
            <p14:sldId id="299"/>
            <p14:sldId id="316"/>
            <p14:sldId id="317"/>
            <p14:sldId id="300"/>
            <p14:sldId id="301"/>
            <p14:sldId id="282"/>
            <p14:sldId id="272"/>
            <p14:sldId id="281"/>
            <p14:sldId id="319"/>
            <p14:sldId id="304"/>
            <p14:sldId id="305"/>
            <p14:sldId id="311"/>
            <p14:sldId id="320"/>
            <p14:sldId id="321"/>
            <p14:sldId id="322"/>
            <p14:sldId id="324"/>
            <p14:sldId id="325"/>
            <p14:sldId id="326"/>
            <p14:sldId id="327"/>
            <p14:sldId id="328"/>
            <p14:sldId id="323"/>
            <p14:sldId id="308"/>
            <p14:sldId id="309"/>
            <p14:sldId id="293"/>
            <p14:sldId id="294"/>
            <p14:sldId id="292"/>
            <p14:sldId id="295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FF1E9-C400-4787-9EBE-7E2369A40695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3DBD4-90CD-4290-8BFE-98DD059D9533}">
      <dgm:prSet phldrT="[Text]"/>
      <dgm:spPr/>
      <dgm:t>
        <a:bodyPr/>
        <a:lstStyle/>
        <a:p>
          <a:r>
            <a:rPr lang="en-US" dirty="0" smtClean="0"/>
            <a:t>Part 1</a:t>
          </a:r>
          <a:endParaRPr lang="en-US" dirty="0"/>
        </a:p>
      </dgm:t>
    </dgm:pt>
    <dgm:pt modelId="{103DDE2D-4BA9-46E4-B7D5-20AC68D5AF79}" type="parTrans" cxnId="{BE946E77-33F8-4D64-A0D4-AF0C74135D36}">
      <dgm:prSet/>
      <dgm:spPr/>
      <dgm:t>
        <a:bodyPr/>
        <a:lstStyle/>
        <a:p>
          <a:endParaRPr lang="en-US"/>
        </a:p>
      </dgm:t>
    </dgm:pt>
    <dgm:pt modelId="{C2971989-7AAA-42A2-A4EF-884E090F6962}" type="sibTrans" cxnId="{BE946E77-33F8-4D64-A0D4-AF0C74135D36}">
      <dgm:prSet/>
      <dgm:spPr/>
      <dgm:t>
        <a:bodyPr/>
        <a:lstStyle/>
        <a:p>
          <a:endParaRPr lang="en-US"/>
        </a:p>
      </dgm:t>
    </dgm:pt>
    <dgm:pt modelId="{DC116BB7-7E08-4371-8427-129FC519EAC3}">
      <dgm:prSet phldrT="[Text]"/>
      <dgm:spPr/>
      <dgm:t>
        <a:bodyPr/>
        <a:lstStyle/>
        <a:p>
          <a:r>
            <a:rPr lang="en-US" dirty="0" smtClean="0"/>
            <a:t>Part 2</a:t>
          </a:r>
          <a:endParaRPr lang="en-US" dirty="0"/>
        </a:p>
      </dgm:t>
    </dgm:pt>
    <dgm:pt modelId="{D9D289B4-455D-4A02-8505-A4AF490B105A}" type="parTrans" cxnId="{CB4B7FE7-8AFF-4751-A507-684CB9536E49}">
      <dgm:prSet/>
      <dgm:spPr/>
      <dgm:t>
        <a:bodyPr/>
        <a:lstStyle/>
        <a:p>
          <a:endParaRPr lang="en-US"/>
        </a:p>
      </dgm:t>
    </dgm:pt>
    <dgm:pt modelId="{0DFF8ADE-93F1-470A-9A46-AAD178A95DAC}" type="sibTrans" cxnId="{CB4B7FE7-8AFF-4751-A507-684CB9536E49}">
      <dgm:prSet/>
      <dgm:spPr/>
      <dgm:t>
        <a:bodyPr/>
        <a:lstStyle/>
        <a:p>
          <a:endParaRPr lang="en-US"/>
        </a:p>
      </dgm:t>
    </dgm:pt>
    <dgm:pt modelId="{7947CEE9-5A28-46C4-A03A-3C8C5E37DF87}">
      <dgm:prSet phldrT="[Text]" custT="1"/>
      <dgm:spPr/>
      <dgm:t>
        <a:bodyPr/>
        <a:lstStyle/>
        <a:p>
          <a:r>
            <a:rPr lang="en-US" sz="2000" dirty="0" smtClean="0"/>
            <a:t>Income and Capital</a:t>
          </a:r>
          <a:endParaRPr lang="en-US" sz="2000" dirty="0"/>
        </a:p>
      </dgm:t>
    </dgm:pt>
    <dgm:pt modelId="{BF51C53E-E658-496D-9C60-FC71F03FB86F}" type="parTrans" cxnId="{9C1AFC09-ACFD-4642-A98C-0A3856C5CEAD}">
      <dgm:prSet/>
      <dgm:spPr/>
      <dgm:t>
        <a:bodyPr/>
        <a:lstStyle/>
        <a:p>
          <a:endParaRPr lang="en-US"/>
        </a:p>
      </dgm:t>
    </dgm:pt>
    <dgm:pt modelId="{456F42C0-B429-4FE8-B163-6E1DA1EE39B8}" type="sibTrans" cxnId="{9C1AFC09-ACFD-4642-A98C-0A3856C5CEAD}">
      <dgm:prSet/>
      <dgm:spPr/>
      <dgm:t>
        <a:bodyPr/>
        <a:lstStyle/>
        <a:p>
          <a:endParaRPr lang="en-US"/>
        </a:p>
      </dgm:t>
    </dgm:pt>
    <dgm:pt modelId="{CDA36253-46B1-4579-98B8-8C5F85390E57}">
      <dgm:prSet phldrT="[Text]" custT="1"/>
      <dgm:spPr/>
      <dgm:t>
        <a:bodyPr/>
        <a:lstStyle/>
        <a:p>
          <a:r>
            <a:rPr lang="en-US" sz="2000" dirty="0" smtClean="0"/>
            <a:t>The Dynamics of the Capital/ Income Ratio</a:t>
          </a:r>
          <a:endParaRPr lang="en-US" sz="2000" dirty="0"/>
        </a:p>
      </dgm:t>
    </dgm:pt>
    <dgm:pt modelId="{ACEAB6EC-AA1D-4924-9607-920AF547F530}" type="parTrans" cxnId="{CBE684EA-7285-45DB-BE1C-833E3F4C7507}">
      <dgm:prSet/>
      <dgm:spPr/>
      <dgm:t>
        <a:bodyPr/>
        <a:lstStyle/>
        <a:p>
          <a:endParaRPr lang="en-US"/>
        </a:p>
      </dgm:t>
    </dgm:pt>
    <dgm:pt modelId="{EBAFA115-C9A8-4243-8E32-FA3EB149282E}" type="sibTrans" cxnId="{CBE684EA-7285-45DB-BE1C-833E3F4C7507}">
      <dgm:prSet/>
      <dgm:spPr/>
      <dgm:t>
        <a:bodyPr/>
        <a:lstStyle/>
        <a:p>
          <a:endParaRPr lang="en-US"/>
        </a:p>
      </dgm:t>
    </dgm:pt>
    <dgm:pt modelId="{10FE6316-23EE-47CE-9B89-BC8C073B5E7A}">
      <dgm:prSet phldrT="[Text]" custT="1"/>
      <dgm:spPr/>
      <dgm:t>
        <a:bodyPr/>
        <a:lstStyle/>
        <a:p>
          <a:r>
            <a:rPr lang="en-US" sz="2000" dirty="0" smtClean="0"/>
            <a:t>The Structure of Inequality</a:t>
          </a:r>
          <a:endParaRPr lang="en-US" sz="2000" dirty="0"/>
        </a:p>
      </dgm:t>
    </dgm:pt>
    <dgm:pt modelId="{66F05F6C-B4CE-4631-9053-DB7483C5405C}" type="parTrans" cxnId="{BB09ACB8-BFE3-46F8-BAE2-FF819A707017}">
      <dgm:prSet/>
      <dgm:spPr/>
      <dgm:t>
        <a:bodyPr/>
        <a:lstStyle/>
        <a:p>
          <a:endParaRPr lang="en-US"/>
        </a:p>
      </dgm:t>
    </dgm:pt>
    <dgm:pt modelId="{22B2D49C-3B9C-4707-B418-835FAE5F964C}" type="sibTrans" cxnId="{BB09ACB8-BFE3-46F8-BAE2-FF819A707017}">
      <dgm:prSet/>
      <dgm:spPr/>
      <dgm:t>
        <a:bodyPr/>
        <a:lstStyle/>
        <a:p>
          <a:endParaRPr lang="en-US"/>
        </a:p>
      </dgm:t>
    </dgm:pt>
    <dgm:pt modelId="{7CECA0AB-610B-40F3-B090-6F1635DEEBA3}">
      <dgm:prSet phldrT="[Text]"/>
      <dgm:spPr/>
      <dgm:t>
        <a:bodyPr/>
        <a:lstStyle/>
        <a:p>
          <a:r>
            <a:rPr lang="en-US" dirty="0" smtClean="0"/>
            <a:t>Part 3</a:t>
          </a:r>
          <a:endParaRPr lang="en-US" dirty="0"/>
        </a:p>
      </dgm:t>
    </dgm:pt>
    <dgm:pt modelId="{BAF2E384-230D-4858-9CE7-77AA704A69F6}" type="parTrans" cxnId="{08C14A99-C365-4AD5-A145-67440E119CFE}">
      <dgm:prSet/>
      <dgm:spPr/>
      <dgm:t>
        <a:bodyPr/>
        <a:lstStyle/>
        <a:p>
          <a:endParaRPr lang="en-US"/>
        </a:p>
      </dgm:t>
    </dgm:pt>
    <dgm:pt modelId="{2688901E-AE32-4DA5-A99E-0AC13433ABD5}" type="sibTrans" cxnId="{08C14A99-C365-4AD5-A145-67440E119CFE}">
      <dgm:prSet/>
      <dgm:spPr/>
      <dgm:t>
        <a:bodyPr/>
        <a:lstStyle/>
        <a:p>
          <a:endParaRPr lang="en-US"/>
        </a:p>
      </dgm:t>
    </dgm:pt>
    <dgm:pt modelId="{51F14DCB-0963-4BC2-9421-98CEA64F57AA}">
      <dgm:prSet phldrT="[Text]"/>
      <dgm:spPr/>
      <dgm:t>
        <a:bodyPr/>
        <a:lstStyle/>
        <a:p>
          <a:r>
            <a:rPr lang="en-US" dirty="0" smtClean="0"/>
            <a:t>Part 4</a:t>
          </a:r>
          <a:endParaRPr lang="en-US" dirty="0"/>
        </a:p>
      </dgm:t>
    </dgm:pt>
    <dgm:pt modelId="{55F733BD-336A-46CD-8C4A-5446437C8956}" type="parTrans" cxnId="{336F8DE7-0F12-4D8C-B86A-85B9AC26E48E}">
      <dgm:prSet/>
      <dgm:spPr/>
      <dgm:t>
        <a:bodyPr/>
        <a:lstStyle/>
        <a:p>
          <a:endParaRPr lang="en-CA"/>
        </a:p>
      </dgm:t>
    </dgm:pt>
    <dgm:pt modelId="{E2E76417-26FE-4ADC-8A31-7C322836D23E}" type="sibTrans" cxnId="{336F8DE7-0F12-4D8C-B86A-85B9AC26E48E}">
      <dgm:prSet/>
      <dgm:spPr/>
      <dgm:t>
        <a:bodyPr/>
        <a:lstStyle/>
        <a:p>
          <a:endParaRPr lang="en-CA"/>
        </a:p>
      </dgm:t>
    </dgm:pt>
    <dgm:pt modelId="{EA52BCAE-DB0C-4B1D-B034-C5310ABC2AC2}">
      <dgm:prSet phldrT="[Text]" custT="1"/>
      <dgm:spPr/>
      <dgm:t>
        <a:bodyPr/>
        <a:lstStyle/>
        <a:p>
          <a:r>
            <a:rPr lang="en-US" sz="2000" dirty="0" smtClean="0"/>
            <a:t>Regulating Capital in the 21</a:t>
          </a:r>
          <a:r>
            <a:rPr lang="en-US" sz="2000" baseline="30000" dirty="0" smtClean="0"/>
            <a:t>st</a:t>
          </a:r>
          <a:r>
            <a:rPr lang="en-US" sz="2000" dirty="0" smtClean="0"/>
            <a:t> Century</a:t>
          </a:r>
          <a:endParaRPr lang="en-US" sz="2000" dirty="0"/>
        </a:p>
      </dgm:t>
    </dgm:pt>
    <dgm:pt modelId="{FA0F586E-8C66-43D5-BAFC-4E7E8419EECA}" type="parTrans" cxnId="{F3913810-3665-4EFC-846A-E4350B87D942}">
      <dgm:prSet/>
      <dgm:spPr/>
      <dgm:t>
        <a:bodyPr/>
        <a:lstStyle/>
        <a:p>
          <a:endParaRPr lang="en-CA"/>
        </a:p>
      </dgm:t>
    </dgm:pt>
    <dgm:pt modelId="{7A2241FF-8D19-407D-97C3-F83FE12BB641}" type="sibTrans" cxnId="{F3913810-3665-4EFC-846A-E4350B87D942}">
      <dgm:prSet/>
      <dgm:spPr/>
      <dgm:t>
        <a:bodyPr/>
        <a:lstStyle/>
        <a:p>
          <a:endParaRPr lang="en-CA"/>
        </a:p>
      </dgm:t>
    </dgm:pt>
    <dgm:pt modelId="{B75A8043-2A5C-40F5-AB52-84B648833440}" type="pres">
      <dgm:prSet presAssocID="{25CFF1E9-C400-4787-9EBE-7E2369A40695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671EF6-FC9E-4223-ABF1-E322ABD33695}" type="pres">
      <dgm:prSet presAssocID="{51F14DCB-0963-4BC2-9421-98CEA64F57AA}" presName="ChildAccent4" presStyleCnt="0"/>
      <dgm:spPr/>
    </dgm:pt>
    <dgm:pt modelId="{AEFBD837-5166-411E-84C2-7B39C68C31C6}" type="pres">
      <dgm:prSet presAssocID="{51F14DCB-0963-4BC2-9421-98CEA64F57AA}" presName="ChildAccent" presStyleLbl="alignImgPlace1" presStyleIdx="0" presStyleCnt="4"/>
      <dgm:spPr/>
      <dgm:t>
        <a:bodyPr/>
        <a:lstStyle/>
        <a:p>
          <a:endParaRPr lang="en-CA"/>
        </a:p>
      </dgm:t>
    </dgm:pt>
    <dgm:pt modelId="{30D1AA8F-FA92-483A-A425-3E7EDC7E5927}" type="pres">
      <dgm:prSet presAssocID="{51F14DCB-0963-4BC2-9421-98CEA64F57AA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F2867A1-46A0-4F83-AA16-F9D3035CCE2D}" type="pres">
      <dgm:prSet presAssocID="{51F14DCB-0963-4BC2-9421-98CEA64F57AA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C1E06A-EA1F-4CA8-A626-CC69DDF632FB}" type="pres">
      <dgm:prSet presAssocID="{7CECA0AB-610B-40F3-B090-6F1635DEEBA3}" presName="ChildAccent3" presStyleCnt="0"/>
      <dgm:spPr/>
    </dgm:pt>
    <dgm:pt modelId="{878FC103-C764-4B12-881B-D0533F7D9205}" type="pres">
      <dgm:prSet presAssocID="{7CECA0AB-610B-40F3-B090-6F1635DEEBA3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282A2CFE-F062-4629-810C-5804D8DB16F8}" type="pres">
      <dgm:prSet presAssocID="{7CECA0AB-610B-40F3-B090-6F1635DEEBA3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539AB-F6E5-4F46-BE6B-474374D6A3DA}" type="pres">
      <dgm:prSet presAssocID="{7CECA0AB-610B-40F3-B090-6F1635DEEBA3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93EBE-B6CC-44D9-96D8-9EC440AA2DF8}" type="pres">
      <dgm:prSet presAssocID="{DC116BB7-7E08-4371-8427-129FC519EAC3}" presName="ChildAccent2" presStyleCnt="0"/>
      <dgm:spPr/>
    </dgm:pt>
    <dgm:pt modelId="{8481E0A1-3340-4D41-A335-19FC673E8623}" type="pres">
      <dgm:prSet presAssocID="{DC116BB7-7E08-4371-8427-129FC519EAC3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0AE8916F-9FB8-40E3-82AE-C07E45D61326}" type="pres">
      <dgm:prSet presAssocID="{DC116BB7-7E08-4371-8427-129FC519EAC3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B26E2-3F53-45C3-8A5D-BDB13ED86F84}" type="pres">
      <dgm:prSet presAssocID="{DC116BB7-7E08-4371-8427-129FC519EAC3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D4591-DBFF-4CB2-9093-D43637390FB5}" type="pres">
      <dgm:prSet presAssocID="{9973DBD4-90CD-4290-8BFE-98DD059D9533}" presName="ChildAccent1" presStyleCnt="0"/>
      <dgm:spPr/>
    </dgm:pt>
    <dgm:pt modelId="{3830D3E1-928E-44CE-8B15-1E0CB9FA2D58}" type="pres">
      <dgm:prSet presAssocID="{9973DBD4-90CD-4290-8BFE-98DD059D9533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B1BE7A79-853A-4053-B20E-911788D679BC}" type="pres">
      <dgm:prSet presAssocID="{9973DBD4-90CD-4290-8BFE-98DD059D9533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B834B-0576-4B5D-B813-1B600D181483}" type="pres">
      <dgm:prSet presAssocID="{9973DBD4-90CD-4290-8BFE-98DD059D9533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C6E340-BDD1-4F98-8CE4-8D4E04DDDEE9}" type="presOf" srcId="{EA52BCAE-DB0C-4B1D-B034-C5310ABC2AC2}" destId="{30D1AA8F-FA92-483A-A425-3E7EDC7E5927}" srcOrd="1" destOrd="0" presId="urn:microsoft.com/office/officeart/2011/layout/InterconnectedBlockProcess"/>
    <dgm:cxn modelId="{F3913810-3665-4EFC-846A-E4350B87D942}" srcId="{51F14DCB-0963-4BC2-9421-98CEA64F57AA}" destId="{EA52BCAE-DB0C-4B1D-B034-C5310ABC2AC2}" srcOrd="0" destOrd="0" parTransId="{FA0F586E-8C66-43D5-BAFC-4E7E8419EECA}" sibTransId="{7A2241FF-8D19-407D-97C3-F83FE12BB641}"/>
    <dgm:cxn modelId="{BE946E77-33F8-4D64-A0D4-AF0C74135D36}" srcId="{25CFF1E9-C400-4787-9EBE-7E2369A40695}" destId="{9973DBD4-90CD-4290-8BFE-98DD059D9533}" srcOrd="0" destOrd="0" parTransId="{103DDE2D-4BA9-46E4-B7D5-20AC68D5AF79}" sibTransId="{C2971989-7AAA-42A2-A4EF-884E090F6962}"/>
    <dgm:cxn modelId="{E21692D5-0668-4D29-AF32-BD689EC13EF2}" type="presOf" srcId="{DC116BB7-7E08-4371-8427-129FC519EAC3}" destId="{F62B26E2-3F53-45C3-8A5D-BDB13ED86F84}" srcOrd="0" destOrd="0" presId="urn:microsoft.com/office/officeart/2011/layout/InterconnectedBlockProcess"/>
    <dgm:cxn modelId="{C5A852D8-D38F-4FDA-9063-14ED82C5FF46}" type="presOf" srcId="{7CECA0AB-610B-40F3-B090-6F1635DEEBA3}" destId="{37D539AB-F6E5-4F46-BE6B-474374D6A3DA}" srcOrd="0" destOrd="0" presId="urn:microsoft.com/office/officeart/2011/layout/InterconnectedBlockProcess"/>
    <dgm:cxn modelId="{AEA82AFE-6CC9-4579-A45E-6BC5557D14EC}" type="presOf" srcId="{10FE6316-23EE-47CE-9B89-BC8C073B5E7A}" destId="{878FC103-C764-4B12-881B-D0533F7D9205}" srcOrd="0" destOrd="0" presId="urn:microsoft.com/office/officeart/2011/layout/InterconnectedBlockProcess"/>
    <dgm:cxn modelId="{4B23C0D4-E8B0-4473-9011-64505DA419EE}" type="presOf" srcId="{51F14DCB-0963-4BC2-9421-98CEA64F57AA}" destId="{EF2867A1-46A0-4F83-AA16-F9D3035CCE2D}" srcOrd="0" destOrd="0" presId="urn:microsoft.com/office/officeart/2011/layout/InterconnectedBlockProcess"/>
    <dgm:cxn modelId="{BB09ACB8-BFE3-46F8-BAE2-FF819A707017}" srcId="{7CECA0AB-610B-40F3-B090-6F1635DEEBA3}" destId="{10FE6316-23EE-47CE-9B89-BC8C073B5E7A}" srcOrd="0" destOrd="0" parTransId="{66F05F6C-B4CE-4631-9053-DB7483C5405C}" sibTransId="{22B2D49C-3B9C-4707-B418-835FAE5F964C}"/>
    <dgm:cxn modelId="{B3A40876-AB01-40B1-BD9F-8358815101CB}" type="presOf" srcId="{7947CEE9-5A28-46C4-A03A-3C8C5E37DF87}" destId="{B1BE7A79-853A-4053-B20E-911788D679BC}" srcOrd="1" destOrd="0" presId="urn:microsoft.com/office/officeart/2011/layout/InterconnectedBlockProcess"/>
    <dgm:cxn modelId="{5178217D-E38B-4D80-9C94-C738CAE16EBD}" type="presOf" srcId="{EA52BCAE-DB0C-4B1D-B034-C5310ABC2AC2}" destId="{AEFBD837-5166-411E-84C2-7B39C68C31C6}" srcOrd="0" destOrd="0" presId="urn:microsoft.com/office/officeart/2011/layout/InterconnectedBlockProcess"/>
    <dgm:cxn modelId="{08C14A99-C365-4AD5-A145-67440E119CFE}" srcId="{25CFF1E9-C400-4787-9EBE-7E2369A40695}" destId="{7CECA0AB-610B-40F3-B090-6F1635DEEBA3}" srcOrd="2" destOrd="0" parTransId="{BAF2E384-230D-4858-9CE7-77AA704A69F6}" sibTransId="{2688901E-AE32-4DA5-A99E-0AC13433ABD5}"/>
    <dgm:cxn modelId="{F82F6300-6A94-4E7D-BC81-FA729E22C2A1}" type="presOf" srcId="{CDA36253-46B1-4579-98B8-8C5F85390E57}" destId="{0AE8916F-9FB8-40E3-82AE-C07E45D61326}" srcOrd="1" destOrd="0" presId="urn:microsoft.com/office/officeart/2011/layout/InterconnectedBlockProcess"/>
    <dgm:cxn modelId="{8D92A62C-E32B-4FA7-9EEF-B6EAAF204890}" type="presOf" srcId="{9973DBD4-90CD-4290-8BFE-98DD059D9533}" destId="{689B834B-0576-4B5D-B813-1B600D181483}" srcOrd="0" destOrd="0" presId="urn:microsoft.com/office/officeart/2011/layout/InterconnectedBlockProcess"/>
    <dgm:cxn modelId="{336F8DE7-0F12-4D8C-B86A-85B9AC26E48E}" srcId="{25CFF1E9-C400-4787-9EBE-7E2369A40695}" destId="{51F14DCB-0963-4BC2-9421-98CEA64F57AA}" srcOrd="3" destOrd="0" parTransId="{55F733BD-336A-46CD-8C4A-5446437C8956}" sibTransId="{E2E76417-26FE-4ADC-8A31-7C322836D23E}"/>
    <dgm:cxn modelId="{CB4B7FE7-8AFF-4751-A507-684CB9536E49}" srcId="{25CFF1E9-C400-4787-9EBE-7E2369A40695}" destId="{DC116BB7-7E08-4371-8427-129FC519EAC3}" srcOrd="1" destOrd="0" parTransId="{D9D289B4-455D-4A02-8505-A4AF490B105A}" sibTransId="{0DFF8ADE-93F1-470A-9A46-AAD178A95DAC}"/>
    <dgm:cxn modelId="{980DD6F8-A0CC-4C07-BA4E-4523932D34E1}" type="presOf" srcId="{10FE6316-23EE-47CE-9B89-BC8C073B5E7A}" destId="{282A2CFE-F062-4629-810C-5804D8DB16F8}" srcOrd="1" destOrd="0" presId="urn:microsoft.com/office/officeart/2011/layout/InterconnectedBlockProcess"/>
    <dgm:cxn modelId="{1E841FED-F972-4716-B7D1-43D69ABDD08F}" type="presOf" srcId="{CDA36253-46B1-4579-98B8-8C5F85390E57}" destId="{8481E0A1-3340-4D41-A335-19FC673E8623}" srcOrd="0" destOrd="0" presId="urn:microsoft.com/office/officeart/2011/layout/InterconnectedBlockProcess"/>
    <dgm:cxn modelId="{414C3EF5-288D-4B11-AB6A-8F9B19222EEE}" type="presOf" srcId="{25CFF1E9-C400-4787-9EBE-7E2369A40695}" destId="{B75A8043-2A5C-40F5-AB52-84B648833440}" srcOrd="0" destOrd="0" presId="urn:microsoft.com/office/officeart/2011/layout/InterconnectedBlockProcess"/>
    <dgm:cxn modelId="{9C1AFC09-ACFD-4642-A98C-0A3856C5CEAD}" srcId="{9973DBD4-90CD-4290-8BFE-98DD059D9533}" destId="{7947CEE9-5A28-46C4-A03A-3C8C5E37DF87}" srcOrd="0" destOrd="0" parTransId="{BF51C53E-E658-496D-9C60-FC71F03FB86F}" sibTransId="{456F42C0-B429-4FE8-B163-6E1DA1EE39B8}"/>
    <dgm:cxn modelId="{CBE684EA-7285-45DB-BE1C-833E3F4C7507}" srcId="{DC116BB7-7E08-4371-8427-129FC519EAC3}" destId="{CDA36253-46B1-4579-98B8-8C5F85390E57}" srcOrd="0" destOrd="0" parTransId="{ACEAB6EC-AA1D-4924-9607-920AF547F530}" sibTransId="{EBAFA115-C9A8-4243-8E32-FA3EB149282E}"/>
    <dgm:cxn modelId="{3EE8626B-6BBC-4562-B2DF-DFCC334908C6}" type="presOf" srcId="{7947CEE9-5A28-46C4-A03A-3C8C5E37DF87}" destId="{3830D3E1-928E-44CE-8B15-1E0CB9FA2D58}" srcOrd="0" destOrd="0" presId="urn:microsoft.com/office/officeart/2011/layout/InterconnectedBlockProcess"/>
    <dgm:cxn modelId="{0A07535F-6002-4128-9106-EF50C0CED059}" type="presParOf" srcId="{B75A8043-2A5C-40F5-AB52-84B648833440}" destId="{76671EF6-FC9E-4223-ABF1-E322ABD33695}" srcOrd="0" destOrd="0" presId="urn:microsoft.com/office/officeart/2011/layout/InterconnectedBlockProcess"/>
    <dgm:cxn modelId="{1C255FFB-22D6-4B6A-8C1B-EFDA4A7DAF88}" type="presParOf" srcId="{76671EF6-FC9E-4223-ABF1-E322ABD33695}" destId="{AEFBD837-5166-411E-84C2-7B39C68C31C6}" srcOrd="0" destOrd="0" presId="urn:microsoft.com/office/officeart/2011/layout/InterconnectedBlockProcess"/>
    <dgm:cxn modelId="{8A7A1A0D-269E-4682-858F-90567A77A6DA}" type="presParOf" srcId="{B75A8043-2A5C-40F5-AB52-84B648833440}" destId="{30D1AA8F-FA92-483A-A425-3E7EDC7E5927}" srcOrd="1" destOrd="0" presId="urn:microsoft.com/office/officeart/2011/layout/InterconnectedBlockProcess"/>
    <dgm:cxn modelId="{3C19390E-673C-4C2E-A279-42ABAA7256BE}" type="presParOf" srcId="{B75A8043-2A5C-40F5-AB52-84B648833440}" destId="{EF2867A1-46A0-4F83-AA16-F9D3035CCE2D}" srcOrd="2" destOrd="0" presId="urn:microsoft.com/office/officeart/2011/layout/InterconnectedBlockProcess"/>
    <dgm:cxn modelId="{E3F33AC0-F8CA-4D2A-8C4F-03736BA0ED43}" type="presParOf" srcId="{B75A8043-2A5C-40F5-AB52-84B648833440}" destId="{12C1E06A-EA1F-4CA8-A626-CC69DDF632FB}" srcOrd="3" destOrd="0" presId="urn:microsoft.com/office/officeart/2011/layout/InterconnectedBlockProcess"/>
    <dgm:cxn modelId="{1C7A9472-7D9A-4FAF-9D50-9EF959938305}" type="presParOf" srcId="{12C1E06A-EA1F-4CA8-A626-CC69DDF632FB}" destId="{878FC103-C764-4B12-881B-D0533F7D9205}" srcOrd="0" destOrd="0" presId="urn:microsoft.com/office/officeart/2011/layout/InterconnectedBlockProcess"/>
    <dgm:cxn modelId="{B17725D2-4129-4D9C-8930-916DEF7E9831}" type="presParOf" srcId="{B75A8043-2A5C-40F5-AB52-84B648833440}" destId="{282A2CFE-F062-4629-810C-5804D8DB16F8}" srcOrd="4" destOrd="0" presId="urn:microsoft.com/office/officeart/2011/layout/InterconnectedBlockProcess"/>
    <dgm:cxn modelId="{B45DEE16-D861-4CBB-BE25-C9E3C47AA606}" type="presParOf" srcId="{B75A8043-2A5C-40F5-AB52-84B648833440}" destId="{37D539AB-F6E5-4F46-BE6B-474374D6A3DA}" srcOrd="5" destOrd="0" presId="urn:microsoft.com/office/officeart/2011/layout/InterconnectedBlockProcess"/>
    <dgm:cxn modelId="{233EBAEF-2C5C-487C-A4E0-479EBD4A6233}" type="presParOf" srcId="{B75A8043-2A5C-40F5-AB52-84B648833440}" destId="{01A93EBE-B6CC-44D9-96D8-9EC440AA2DF8}" srcOrd="6" destOrd="0" presId="urn:microsoft.com/office/officeart/2011/layout/InterconnectedBlockProcess"/>
    <dgm:cxn modelId="{5DDC5442-0596-47C8-BB6E-0F3192A07336}" type="presParOf" srcId="{01A93EBE-B6CC-44D9-96D8-9EC440AA2DF8}" destId="{8481E0A1-3340-4D41-A335-19FC673E8623}" srcOrd="0" destOrd="0" presId="urn:microsoft.com/office/officeart/2011/layout/InterconnectedBlockProcess"/>
    <dgm:cxn modelId="{41E94D2D-46BB-4AD9-8F88-40D63596DA50}" type="presParOf" srcId="{B75A8043-2A5C-40F5-AB52-84B648833440}" destId="{0AE8916F-9FB8-40E3-82AE-C07E45D61326}" srcOrd="7" destOrd="0" presId="urn:microsoft.com/office/officeart/2011/layout/InterconnectedBlockProcess"/>
    <dgm:cxn modelId="{3D0F4BCA-AB05-408F-A988-BEA252F7416B}" type="presParOf" srcId="{B75A8043-2A5C-40F5-AB52-84B648833440}" destId="{F62B26E2-3F53-45C3-8A5D-BDB13ED86F84}" srcOrd="8" destOrd="0" presId="urn:microsoft.com/office/officeart/2011/layout/InterconnectedBlockProcess"/>
    <dgm:cxn modelId="{6A4ED997-2E33-4F2B-8352-FDF421722BE2}" type="presParOf" srcId="{B75A8043-2A5C-40F5-AB52-84B648833440}" destId="{45FD4591-DBFF-4CB2-9093-D43637390FB5}" srcOrd="9" destOrd="0" presId="urn:microsoft.com/office/officeart/2011/layout/InterconnectedBlockProcess"/>
    <dgm:cxn modelId="{39CF3A42-B714-446C-B61D-BB708CC5E439}" type="presParOf" srcId="{45FD4591-DBFF-4CB2-9093-D43637390FB5}" destId="{3830D3E1-928E-44CE-8B15-1E0CB9FA2D58}" srcOrd="0" destOrd="0" presId="urn:microsoft.com/office/officeart/2011/layout/InterconnectedBlockProcess"/>
    <dgm:cxn modelId="{78D8A246-1B0B-412B-A723-678E870E6028}" type="presParOf" srcId="{B75A8043-2A5C-40F5-AB52-84B648833440}" destId="{B1BE7A79-853A-4053-B20E-911788D679BC}" srcOrd="10" destOrd="0" presId="urn:microsoft.com/office/officeart/2011/layout/InterconnectedBlockProcess"/>
    <dgm:cxn modelId="{C96BA4C6-91EC-4052-99F0-82B95403C058}" type="presParOf" srcId="{B75A8043-2A5C-40F5-AB52-84B648833440}" destId="{689B834B-0576-4B5D-B813-1B600D181483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BD837-5166-411E-84C2-7B39C68C31C6}">
      <dsp:nvSpPr>
        <dsp:cNvPr id="0" name=""/>
        <dsp:cNvSpPr/>
      </dsp:nvSpPr>
      <dsp:spPr>
        <a:xfrm>
          <a:off x="4925038" y="852946"/>
          <a:ext cx="1535258" cy="3655227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Regulating Capital in the 21</a:t>
          </a:r>
          <a:r>
            <a:rPr lang="en-US" sz="2000" kern="1200" baseline="30000" dirty="0" smtClean="0"/>
            <a:t>st</a:t>
          </a:r>
          <a:r>
            <a:rPr lang="en-US" sz="2000" kern="1200" dirty="0" smtClean="0"/>
            <a:t> Century</a:t>
          </a:r>
          <a:endParaRPr lang="en-US" sz="2000" kern="1200" dirty="0"/>
        </a:p>
      </dsp:txBody>
      <dsp:txXfrm>
        <a:off x="5119708" y="852946"/>
        <a:ext cx="1340587" cy="3655227"/>
      </dsp:txXfrm>
    </dsp:sp>
    <dsp:sp modelId="{EF2867A1-46A0-4F83-AA16-F9D3035CCE2D}">
      <dsp:nvSpPr>
        <dsp:cNvPr id="0" name=""/>
        <dsp:cNvSpPr/>
      </dsp:nvSpPr>
      <dsp:spPr>
        <a:xfrm>
          <a:off x="4925038" y="0"/>
          <a:ext cx="1535258" cy="852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 4</a:t>
          </a:r>
          <a:endParaRPr lang="en-US" sz="2400" kern="1200" dirty="0"/>
        </a:p>
      </dsp:txBody>
      <dsp:txXfrm>
        <a:off x="4925038" y="0"/>
        <a:ext cx="1535258" cy="852946"/>
      </dsp:txXfrm>
    </dsp:sp>
    <dsp:sp modelId="{878FC103-C764-4B12-881B-D0533F7D9205}">
      <dsp:nvSpPr>
        <dsp:cNvPr id="0" name=""/>
        <dsp:cNvSpPr/>
      </dsp:nvSpPr>
      <dsp:spPr>
        <a:xfrm>
          <a:off x="3389779" y="852946"/>
          <a:ext cx="1535258" cy="341178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Structure of Inequality</a:t>
          </a:r>
          <a:endParaRPr lang="en-US" sz="2000" kern="1200" dirty="0"/>
        </a:p>
      </dsp:txBody>
      <dsp:txXfrm>
        <a:off x="3584450" y="852946"/>
        <a:ext cx="1340587" cy="3411786"/>
      </dsp:txXfrm>
    </dsp:sp>
    <dsp:sp modelId="{37D539AB-F6E5-4F46-BE6B-474374D6A3DA}">
      <dsp:nvSpPr>
        <dsp:cNvPr id="0" name=""/>
        <dsp:cNvSpPr/>
      </dsp:nvSpPr>
      <dsp:spPr>
        <a:xfrm>
          <a:off x="3389779" y="123974"/>
          <a:ext cx="1535258" cy="731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 3</a:t>
          </a:r>
          <a:endParaRPr lang="en-US" sz="2400" kern="1200" dirty="0"/>
        </a:p>
      </dsp:txBody>
      <dsp:txXfrm>
        <a:off x="3389779" y="123974"/>
        <a:ext cx="1535258" cy="731225"/>
      </dsp:txXfrm>
    </dsp:sp>
    <dsp:sp modelId="{8481E0A1-3340-4D41-A335-19FC673E8623}">
      <dsp:nvSpPr>
        <dsp:cNvPr id="0" name=""/>
        <dsp:cNvSpPr/>
      </dsp:nvSpPr>
      <dsp:spPr>
        <a:xfrm>
          <a:off x="1854520" y="852946"/>
          <a:ext cx="1535258" cy="3167893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The Dynamics of the Capital/ Income Ratio</a:t>
          </a:r>
          <a:endParaRPr lang="en-US" sz="2000" kern="1200" dirty="0"/>
        </a:p>
      </dsp:txBody>
      <dsp:txXfrm>
        <a:off x="2049191" y="852946"/>
        <a:ext cx="1340587" cy="3167893"/>
      </dsp:txXfrm>
    </dsp:sp>
    <dsp:sp modelId="{F62B26E2-3F53-45C3-8A5D-BDB13ED86F84}">
      <dsp:nvSpPr>
        <dsp:cNvPr id="0" name=""/>
        <dsp:cNvSpPr/>
      </dsp:nvSpPr>
      <dsp:spPr>
        <a:xfrm>
          <a:off x="1854520" y="243892"/>
          <a:ext cx="1535258" cy="6090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 2</a:t>
          </a:r>
          <a:endParaRPr lang="en-US" sz="2400" kern="1200" dirty="0"/>
        </a:p>
      </dsp:txBody>
      <dsp:txXfrm>
        <a:off x="1854520" y="243892"/>
        <a:ext cx="1535258" cy="609054"/>
      </dsp:txXfrm>
    </dsp:sp>
    <dsp:sp modelId="{3830D3E1-928E-44CE-8B15-1E0CB9FA2D58}">
      <dsp:nvSpPr>
        <dsp:cNvPr id="0" name=""/>
        <dsp:cNvSpPr/>
      </dsp:nvSpPr>
      <dsp:spPr>
        <a:xfrm>
          <a:off x="319262" y="852946"/>
          <a:ext cx="1535258" cy="2924001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Income and Capital</a:t>
          </a:r>
          <a:endParaRPr lang="en-US" sz="2000" kern="1200" dirty="0"/>
        </a:p>
      </dsp:txBody>
      <dsp:txXfrm>
        <a:off x="513932" y="852946"/>
        <a:ext cx="1340587" cy="2924001"/>
      </dsp:txXfrm>
    </dsp:sp>
    <dsp:sp modelId="{689B834B-0576-4B5D-B813-1B600D181483}">
      <dsp:nvSpPr>
        <dsp:cNvPr id="0" name=""/>
        <dsp:cNvSpPr/>
      </dsp:nvSpPr>
      <dsp:spPr>
        <a:xfrm>
          <a:off x="319262" y="365612"/>
          <a:ext cx="1535258" cy="4873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 1</a:t>
          </a:r>
          <a:endParaRPr lang="en-US" sz="2400" kern="1200" dirty="0"/>
        </a:p>
      </dsp:txBody>
      <dsp:txXfrm>
        <a:off x="319262" y="365612"/>
        <a:ext cx="1535258" cy="487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2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84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78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58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57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6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048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1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22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82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37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8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1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069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62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6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914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8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92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92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6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3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9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691673"/>
            <a:ext cx="280731" cy="778847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" y="481330"/>
            <a:ext cx="10607675" cy="2194560"/>
          </a:xfrm>
        </p:spPr>
        <p:txBody>
          <a:bodyPr>
            <a:normAutofit/>
          </a:bodyPr>
          <a:lstStyle/>
          <a:p>
            <a:r>
              <a:rPr lang="en-CA" sz="6600" dirty="0"/>
              <a:t>Inequality:</a:t>
            </a:r>
            <a:r>
              <a:rPr lang="en-CA" sz="6600" dirty="0">
                <a:solidFill>
                  <a:srgbClr val="E4F9F9"/>
                </a:solidFill>
              </a:rPr>
              <a:t> </a:t>
            </a:r>
            <a:r>
              <a:rPr lang="en-US" sz="6600" dirty="0">
                <a:solidFill>
                  <a:srgbClr val="E4F9F9"/>
                </a:solidFill>
                <a:latin typeface="Calibri" charset="0"/>
              </a:rPr>
              <a:t>Capital in the Twenty-First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Harir Alhabo</a:t>
            </a:r>
          </a:p>
          <a:p>
            <a:r>
              <a:rPr lang="en-US" sz="3600" dirty="0">
                <a:solidFill>
                  <a:srgbClr val="000000"/>
                </a:solidFill>
                <a:latin typeface="Calibri" charset="0"/>
              </a:rPr>
              <a:t>James </a:t>
            </a:r>
            <a:r>
              <a:rPr lang="en-US" sz="3600" dirty="0">
                <a:solidFill>
                  <a:srgbClr val="000000"/>
                </a:solidFill>
              </a:rPr>
              <a:t>Lau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Dynamics of the Capital/Income Ratio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Explains how nature of income has changed since the 18th century  </a:t>
            </a:r>
          </a:p>
          <a:p>
            <a:r>
              <a:rPr lang="en-US" dirty="0"/>
              <a:t>Discusses the effect of state expansion on relationship between public and private capital and the role that international capital flows have played </a:t>
            </a:r>
            <a:endParaRPr lang="en-US" dirty="0" smtClean="0"/>
          </a:p>
          <a:p>
            <a:r>
              <a:rPr lang="en-US" dirty="0" smtClean="0"/>
              <a:t>Outlines what we know about aggregate relationship between the capital stock and the flow of income over time</a:t>
            </a:r>
          </a:p>
          <a:p>
            <a:r>
              <a:rPr lang="en-US" dirty="0" smtClean="0"/>
              <a:t>Split into 4 chapters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9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 dynamics of </a:t>
            </a:r>
            <a:r>
              <a:rPr lang="en-CA" sz="3600" dirty="0" smtClean="0">
                <a:sym typeface="Symbol" panose="05050102010706020507" pitchFamily="18" charset="2"/>
              </a:rPr>
              <a:t>, chapter 3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756079"/>
            <a:ext cx="9372600" cy="3714441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Presents what we know about growth of capital stock and its relation to income since 18</a:t>
            </a:r>
            <a:r>
              <a:rPr lang="en-CA" baseline="30000" dirty="0" smtClean="0"/>
              <a:t>th</a:t>
            </a:r>
            <a:r>
              <a:rPr lang="en-CA" dirty="0" smtClean="0"/>
              <a:t> century (France and UK)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/>
              <a:t> What are the differences between the 19</a:t>
            </a:r>
            <a:r>
              <a:rPr lang="en-CA" baseline="30000" dirty="0" smtClean="0"/>
              <a:t>th</a:t>
            </a:r>
            <a:r>
              <a:rPr lang="en-CA" dirty="0" smtClean="0"/>
              <a:t> century and today?</a:t>
            </a:r>
          </a:p>
          <a:p>
            <a:pPr marL="411480" lvl="1" indent="0">
              <a:buNone/>
            </a:pPr>
            <a:r>
              <a:rPr lang="en-CA" dirty="0"/>
              <a:t> </a:t>
            </a:r>
            <a:r>
              <a:rPr lang="en-CA" dirty="0" smtClean="0"/>
              <a:t>	1- </a:t>
            </a:r>
            <a:r>
              <a:rPr lang="en-CA" dirty="0" smtClean="0">
                <a:sym typeface="Symbol" panose="05050102010706020507" pitchFamily="18" charset="2"/>
              </a:rPr>
              <a:t> has developed in almost the same way in both countries</a:t>
            </a:r>
          </a:p>
          <a:p>
            <a:pPr marL="411480" lvl="1" indent="0">
              <a:buNone/>
            </a:pPr>
            <a:r>
              <a:rPr lang="en-CA" dirty="0" smtClean="0">
                <a:sym typeface="Symbol" panose="05050102010706020507" pitchFamily="18" charset="2"/>
              </a:rPr>
              <a:t>	2- Capital is comprised of entirely different things compared to a century ago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397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2" y="901522"/>
            <a:ext cx="5401614" cy="523390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59854"/>
            <a:ext cx="5398394" cy="5275863"/>
          </a:xfrm>
        </p:spPr>
      </p:pic>
    </p:spTree>
    <p:extLst>
      <p:ext uri="{BB962C8B-B14F-4D97-AF65-F5344CB8AC3E}">
        <p14:creationId xmlns:p14="http://schemas.microsoft.com/office/powerpoint/2010/main" val="18979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303019"/>
            <a:ext cx="8648700" cy="3853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11480" lvl="1" indent="0">
              <a:buNone/>
            </a:pPr>
            <a:r>
              <a:rPr lang="en-US" sz="3200" dirty="0"/>
              <a:t>Examination of similar trends in Germany and the USA</a:t>
            </a:r>
          </a:p>
          <a:p>
            <a:pPr lvl="1"/>
            <a:r>
              <a:rPr lang="en-US" sz="3200" dirty="0"/>
              <a:t>Germany strikingly similar to France and Britain</a:t>
            </a:r>
          </a:p>
          <a:p>
            <a:pPr lvl="1"/>
            <a:r>
              <a:rPr lang="en-US" sz="3200" dirty="0"/>
              <a:t>USA is different, but it is not surprising</a:t>
            </a:r>
            <a:endParaRPr lang="en-CA" sz="3200" dirty="0"/>
          </a:p>
          <a:p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>
                <a:latin typeface="Calibri" charset="0"/>
                <a:sym typeface="Symbol" charset="0"/>
              </a:rPr>
              <a:t>THE DYNAMICS OF </a:t>
            </a:r>
            <a:r>
              <a:rPr lang="en-CA" dirty="0">
                <a:latin typeface="Symbol" charset="0"/>
                <a:sym typeface="Symbol" charset="0"/>
              </a:rPr>
              <a:t></a:t>
            </a:r>
            <a:r>
              <a:rPr lang="en-CA" dirty="0">
                <a:latin typeface="Calibri" charset="0"/>
              </a:rPr>
              <a:t>, CHAPTER 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90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5" name="Content Placeholder 4" descr="figure 9 pr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688" y="413315"/>
            <a:ext cx="8564562" cy="5925573"/>
          </a:xfrm>
        </p:spPr>
      </p:pic>
    </p:spTree>
    <p:extLst>
      <p:ext uri="{BB962C8B-B14F-4D97-AF65-F5344CB8AC3E}">
        <p14:creationId xmlns:p14="http://schemas.microsoft.com/office/powerpoint/2010/main" val="19114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668781"/>
          </a:xfrm>
        </p:spPr>
        <p:txBody>
          <a:bodyPr/>
          <a:lstStyle/>
          <a:p>
            <a:pPr algn="ctr"/>
            <a:r>
              <a:rPr lang="en-CA" dirty="0">
                <a:latin typeface="Calibri" charset="0"/>
                <a:sym typeface="Symbol" charset="0"/>
              </a:rPr>
              <a:t>THE DYNAMICS OF </a:t>
            </a:r>
            <a:r>
              <a:rPr lang="en-CA" dirty="0">
                <a:latin typeface="Symbol" charset="0"/>
                <a:sym typeface="Symbol" charset="0"/>
              </a:rPr>
              <a:t></a:t>
            </a:r>
            <a:r>
              <a:rPr lang="en-CA" dirty="0">
                <a:latin typeface="Calibri" charset="0"/>
              </a:rPr>
              <a:t>, CHAPTER 5 &amp; 6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013" y="1598613"/>
            <a:ext cx="10699161" cy="48625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>
              <a:buNone/>
            </a:pPr>
            <a:r>
              <a:rPr lang="en-US" sz="4000" dirty="0"/>
              <a:t>Chapter 5 &amp; 6 </a:t>
            </a:r>
            <a:r>
              <a:rPr lang="en-US" sz="3600" dirty="0"/>
              <a:t>expand over the horizon to include </a:t>
            </a:r>
            <a:r>
              <a:rPr lang="en-US" sz="3200" dirty="0"/>
              <a:t>other countries for which we only have the latter part of the 20th century to the present day</a:t>
            </a:r>
          </a:p>
          <a:p>
            <a:pPr marL="45720" indent="0">
              <a:buNone/>
            </a:pPr>
            <a:r>
              <a:rPr lang="en-US" sz="3200" dirty="0"/>
              <a:t>- Chapter 5 introduces the </a:t>
            </a:r>
            <a:r>
              <a:rPr lang="en-US" sz="3200" i="1" dirty="0"/>
              <a:t>second fundamental law of capitalism:</a:t>
            </a:r>
          </a:p>
          <a:p>
            <a:pPr marL="45720" indent="0">
              <a:buNone/>
            </a:pPr>
            <a:r>
              <a:rPr lang="en-US" sz="3200" i="1" dirty="0">
                <a:latin typeface="Calibri" charset="0"/>
              </a:rPr>
              <a:t>- </a:t>
            </a:r>
            <a:r>
              <a:rPr lang="en-US" sz="3200" dirty="0">
                <a:latin typeface="Calibri" charset="0"/>
              </a:rPr>
              <a:t>Chapter 6: the newfound understanding of the development of the K/Y ratio is linked to the effect such development has on capital's chare of national income </a:t>
            </a:r>
          </a:p>
          <a:p>
            <a:pPr marL="502920" indent="-457200"/>
            <a:r>
              <a:rPr lang="en-US" sz="3200" dirty="0">
                <a:latin typeface="Calibri" charset="0"/>
              </a:rPr>
              <a:t>We need to understand what determines r in order to understand the split between capital income and labor income</a:t>
            </a:r>
          </a:p>
          <a:p>
            <a:pPr marL="45720" indent="0">
              <a:buNone/>
            </a:pPr>
            <a:endParaRPr lang="en-US" sz="32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Second fundamental law of 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Relates capital/income ratio to the saving rate and growth rate of the economy</a:t>
            </a:r>
          </a:p>
          <a:p>
            <a:r>
              <a:rPr lang="en-US" dirty="0">
                <a:latin typeface="Calibri" charset="0"/>
              </a:rPr>
              <a:t>law simply states over time K/Y ratio will approximate long-term saving rate, s, divided by the total growth in the economy over long run, g</a:t>
            </a:r>
          </a:p>
          <a:p>
            <a:r>
              <a:rPr lang="en-US" dirty="0">
                <a:latin typeface="Calibri" charset="0"/>
              </a:rPr>
              <a:t>Driven both by population increases and technology: </a:t>
            </a:r>
          </a:p>
          <a:p>
            <a:r>
              <a:rPr lang="el-GR" dirty="0">
                <a:latin typeface="Calibri" charset="0"/>
              </a:rPr>
              <a:t>β = </a:t>
            </a:r>
            <a:r>
              <a:rPr lang="en-US" dirty="0">
                <a:latin typeface="Calibri" charset="0"/>
              </a:rPr>
              <a:t>K/Y = s/g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7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8" name="Content Placeholder 7" descr="Figure 11 pre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7618" y="168896"/>
            <a:ext cx="10750550" cy="6486145"/>
          </a:xfrm>
        </p:spPr>
      </p:pic>
    </p:spTree>
    <p:extLst>
      <p:ext uri="{BB962C8B-B14F-4D97-AF65-F5344CB8AC3E}">
        <p14:creationId xmlns:p14="http://schemas.microsoft.com/office/powerpoint/2010/main" val="18778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95349"/>
            <a:ext cx="9372600" cy="55751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Piketty attempted to estimate size of r directly</a:t>
            </a:r>
          </a:p>
          <a:p>
            <a:r>
              <a:rPr lang="en-US" dirty="0">
                <a:latin typeface="Calibri" charset="0"/>
              </a:rPr>
              <a:t>calculation is done by working out an average based on capital income from various </a:t>
            </a:r>
            <a:r>
              <a:rPr lang="en-US" dirty="0" smtClean="0">
                <a:latin typeface="Calibri" charset="0"/>
              </a:rPr>
              <a:t>sources   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concluded that from end of 18th century to the present </a:t>
            </a:r>
          </a:p>
          <a:p>
            <a:pPr lvl="1"/>
            <a:r>
              <a:rPr lang="en-US" dirty="0">
                <a:latin typeface="Calibri" charset="0"/>
              </a:rPr>
              <a:t>return on capital has oscillated around a central value of 4-5% for whole period without a clear trend in any one direction in long run</a:t>
            </a:r>
          </a:p>
          <a:p>
            <a:pPr lvl="1"/>
            <a:r>
              <a:rPr lang="en-US" dirty="0">
                <a:latin typeface="Calibri" charset="0"/>
              </a:rPr>
              <a:t>began by confirming natural belief that return on capital depends on amount of capital</a:t>
            </a:r>
          </a:p>
          <a:p>
            <a:pPr lvl="1"/>
            <a:r>
              <a:rPr lang="en-US" dirty="0">
                <a:latin typeface="Calibri" charset="0"/>
              </a:rPr>
              <a:t>when plenty of capital and capital/income ratio is high</a:t>
            </a:r>
          </a:p>
          <a:p>
            <a:pPr lvl="1"/>
            <a:r>
              <a:rPr lang="en-US" dirty="0">
                <a:latin typeface="Calibri" charset="0"/>
              </a:rPr>
              <a:t>likely that return on capital will be lower than when reverse situation is true</a:t>
            </a:r>
          </a:p>
        </p:txBody>
      </p:sp>
    </p:spTree>
    <p:extLst>
      <p:ext uri="{BB962C8B-B14F-4D97-AF65-F5344CB8AC3E}">
        <p14:creationId xmlns:p14="http://schemas.microsoft.com/office/powerpoint/2010/main" val="33762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Content Placeholder 3" descr="figure 12 pre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85825" y="220663"/>
            <a:ext cx="9983788" cy="6523327"/>
          </a:xfrm>
        </p:spPr>
      </p:pic>
    </p:spTree>
    <p:extLst>
      <p:ext uri="{BB962C8B-B14F-4D97-AF65-F5344CB8AC3E}">
        <p14:creationId xmlns:p14="http://schemas.microsoft.com/office/powerpoint/2010/main" val="3518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18" y="0"/>
            <a:ext cx="453838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0209" y="447349"/>
            <a:ext cx="7086600" cy="1295400"/>
          </a:xfrm>
        </p:spPr>
        <p:txBody>
          <a:bodyPr/>
          <a:lstStyle/>
          <a:p>
            <a:r>
              <a:rPr lang="en-US" dirty="0" smtClean="0"/>
              <a:t>Capital in the twenty-first century</a:t>
            </a:r>
            <a:endParaRPr lang="en-US" dirty="0"/>
          </a:p>
        </p:txBody>
      </p:sp>
      <p:graphicFrame>
        <p:nvGraphicFramePr>
          <p:cNvPr id="9" name="Content Placeholder 4" descr="Interconnected Block Process" title="Smart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3627312"/>
              </p:ext>
            </p:extLst>
          </p:nvPr>
        </p:nvGraphicFramePr>
        <p:xfrm>
          <a:off x="419100" y="1742750"/>
          <a:ext cx="6779559" cy="4508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en-US" dirty="0"/>
          </a:p>
        </p:txBody>
      </p:sp>
      <p:pic>
        <p:nvPicPr>
          <p:cNvPr id="4" name="Content Placeholder 3" descr="Figure 13 pre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6450" y="538163"/>
            <a:ext cx="10399713" cy="6319958"/>
          </a:xfrm>
        </p:spPr>
      </p:pic>
    </p:spTree>
    <p:extLst>
      <p:ext uri="{BB962C8B-B14F-4D97-AF65-F5344CB8AC3E}">
        <p14:creationId xmlns:p14="http://schemas.microsoft.com/office/powerpoint/2010/main" val="33271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Which effect dominates?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 Answer: elasticity of substitution between capital and labour</a:t>
            </a:r>
          </a:p>
          <a:p>
            <a:r>
              <a:rPr lang="en-US" dirty="0">
                <a:latin typeface="Calibri" charset="0"/>
              </a:rPr>
              <a:t>This means degree to which a reduction (or increase) in capital can be substituted by more (or less) labour</a:t>
            </a:r>
          </a:p>
          <a:p>
            <a:r>
              <a:rPr lang="en-US" dirty="0">
                <a:latin typeface="Calibri" charset="0"/>
              </a:rPr>
              <a:t>An increase in labour has no effect if capital is increased at the same time or vice versa</a:t>
            </a:r>
          </a:p>
        </p:txBody>
      </p:sp>
    </p:spTree>
    <p:extLst>
      <p:ext uri="{BB962C8B-B14F-4D97-AF65-F5344CB8AC3E}">
        <p14:creationId xmlns:p14="http://schemas.microsoft.com/office/powerpoint/2010/main" val="39604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66888"/>
            <a:ext cx="9713494" cy="4703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Calibri" charset="0"/>
              </a:rPr>
              <a:t>If 0 - 1</a:t>
            </a:r>
          </a:p>
          <a:p>
            <a:pPr lvl="1"/>
            <a:r>
              <a:rPr lang="en-US" dirty="0">
                <a:latin typeface="Calibri" charset="0"/>
              </a:rPr>
              <a:t> increase in β, decrease in r</a:t>
            </a:r>
          </a:p>
          <a:p>
            <a:pPr lvl="1"/>
            <a:r>
              <a:rPr lang="en-US" dirty="0">
                <a:latin typeface="Calibri" charset="0"/>
              </a:rPr>
              <a:t>Capital share α = r × β will still increase</a:t>
            </a:r>
          </a:p>
          <a:p>
            <a:r>
              <a:rPr lang="en-US" dirty="0">
                <a:latin typeface="Calibri" charset="0"/>
              </a:rPr>
              <a:t>if &gt;1</a:t>
            </a:r>
          </a:p>
          <a:p>
            <a:pPr lvl="1"/>
            <a:r>
              <a:rPr lang="en-US" dirty="0">
                <a:latin typeface="Calibri" charset="0"/>
              </a:rPr>
              <a:t>effect of an increase in β will lead to a decrease in r</a:t>
            </a:r>
          </a:p>
          <a:p>
            <a:pPr lvl="1"/>
            <a:r>
              <a:rPr lang="en-US" dirty="0">
                <a:latin typeface="Calibri" charset="0"/>
              </a:rPr>
              <a:t>capital share will still increase</a:t>
            </a:r>
          </a:p>
          <a:p>
            <a:r>
              <a:rPr lang="en-US" dirty="0">
                <a:latin typeface="Calibri" charset="0"/>
              </a:rPr>
              <a:t>if = 1</a:t>
            </a:r>
          </a:p>
          <a:p>
            <a:pPr lvl="1"/>
            <a:r>
              <a:rPr lang="en-US" dirty="0">
                <a:latin typeface="Calibri" charset="0"/>
              </a:rPr>
              <a:t>have a special case that often appears in economic models: two effects cancel each other out</a:t>
            </a:r>
          </a:p>
          <a:p>
            <a:pPr lvl="1"/>
            <a:r>
              <a:rPr lang="en-US" dirty="0">
                <a:latin typeface="Calibri" charset="0"/>
              </a:rPr>
              <a:t> increase in β leads to a decrease in r of exactly the same proportion</a:t>
            </a:r>
          </a:p>
          <a:p>
            <a:pPr lvl="1"/>
            <a:r>
              <a:rPr lang="en-US" dirty="0">
                <a:latin typeface="Calibri" charset="0"/>
              </a:rPr>
              <a:t>such that α remains unchanged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7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PART 3: THE STRUCTURE OF INEQUALITY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Distribution of capital and income among individuals in society</a:t>
            </a:r>
            <a:endParaRPr lang="en-US" dirty="0"/>
          </a:p>
          <a:p>
            <a:r>
              <a:rPr lang="en-US" dirty="0">
                <a:latin typeface="Calibri" charset="0"/>
              </a:rPr>
              <a:t>Focuses on what we know about income and wealth distribution and how it has developed</a:t>
            </a:r>
            <a:endParaRPr lang="en-US" dirty="0"/>
          </a:p>
          <a:p>
            <a:r>
              <a:rPr lang="en-US" dirty="0">
                <a:latin typeface="Calibri" charset="0"/>
              </a:rPr>
              <a:t>significance of wealth as a source of income for certain groups and how that has changed over time.  </a:t>
            </a:r>
            <a:endParaRPr lang="en-US" dirty="0"/>
          </a:p>
          <a:p>
            <a:r>
              <a:rPr lang="en-US" dirty="0">
                <a:latin typeface="Calibri" charset="0"/>
              </a:rPr>
              <a:t>Split into 5 chapters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23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900" y="591807"/>
            <a:ext cx="9372600" cy="703593"/>
          </a:xfrm>
        </p:spPr>
        <p:txBody>
          <a:bodyPr/>
          <a:lstStyle/>
          <a:p>
            <a:pPr lvl="0"/>
            <a:r>
              <a:rPr lang="en-US" dirty="0" smtClean="0"/>
              <a:t>The structure of inequality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2514600"/>
            <a:ext cx="9677400" cy="39465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Piketty showed </a:t>
            </a:r>
            <a:r>
              <a:rPr lang="en-US" dirty="0" smtClean="0">
                <a:latin typeface="Calibri" charset="0"/>
              </a:rPr>
              <a:t>the importance </a:t>
            </a:r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just not looking </a:t>
            </a:r>
            <a:r>
              <a:rPr lang="en-US" dirty="0">
                <a:latin typeface="Calibri" charset="0"/>
              </a:rPr>
              <a:t>at the overall distribution b</a:t>
            </a:r>
            <a:r>
              <a:rPr lang="en-US" dirty="0" smtClean="0">
                <a:latin typeface="Calibri" charset="0"/>
              </a:rPr>
              <a:t>ut also to follow changes within the top distribution</a:t>
            </a:r>
            <a:endParaRPr lang="en-US" dirty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importance </a:t>
            </a:r>
            <a:r>
              <a:rPr lang="en-US" dirty="0">
                <a:latin typeface="Calibri" charset="0"/>
              </a:rPr>
              <a:t>of distinguishing between different sources of income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 discussion of how best to understand the long-running inequality trends based the book’s most central relationship</a:t>
            </a:r>
            <a:endParaRPr lang="en-US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62000"/>
          </a:xfrm>
        </p:spPr>
        <p:txBody>
          <a:bodyPr/>
          <a:lstStyle/>
          <a:p>
            <a:r>
              <a:rPr lang="en-US" dirty="0" smtClean="0"/>
              <a:t>Different sources of inequality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4500" y="2095500"/>
            <a:ext cx="4572000" cy="448056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150" y="1905000"/>
            <a:ext cx="9448800" cy="44805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Inequality between individual may stem from 3 different sources: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Inequality in income from labor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Inequality in the ownerships of capital and the income to which it gives rise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The interaction between these two 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Rastignac’s </a:t>
            </a:r>
            <a:r>
              <a:rPr lang="en-US" dirty="0"/>
              <a:t>dilemma: “to study and work hard and in the best case </a:t>
            </a:r>
            <a:r>
              <a:rPr lang="en-US" dirty="0" smtClean="0"/>
              <a:t>achieve </a:t>
            </a:r>
            <a:r>
              <a:rPr lang="en-US" dirty="0"/>
              <a:t>success later in life or, in the absence of an inheritance, marry into </a:t>
            </a:r>
            <a:r>
              <a:rPr lang="en-US" dirty="0" smtClean="0"/>
              <a:t>money.”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/>
              <a:t>Piketty mentions how difficult it is to achieve a wage that could match that of the return on large inheritance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Fortunes generates larger income (Europe un until the 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century)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107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inequality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know that income from labor really is more important than income from inherited wealth?</a:t>
            </a:r>
          </a:p>
          <a:p>
            <a:r>
              <a:rPr lang="en-US" dirty="0" smtClean="0"/>
              <a:t>Different approaches taken to capture difference in distribution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Most common measure is the Gini coefficient.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Piketty’s preferred measure was the “</a:t>
            </a:r>
            <a:r>
              <a:rPr lang="en-US" sz="2800" i="1" dirty="0" smtClean="0"/>
              <a:t>share of a total that is claimed by a particular group in the distribution</a:t>
            </a:r>
            <a:r>
              <a:rPr lang="en-US" sz="2800" dirty="0" smtClean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Top 10%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Top 1%</a:t>
            </a:r>
          </a:p>
        </p:txBody>
      </p:sp>
    </p:spTree>
    <p:extLst>
      <p:ext uri="{BB962C8B-B14F-4D97-AF65-F5344CB8AC3E}">
        <p14:creationId xmlns:p14="http://schemas.microsoft.com/office/powerpoint/2010/main" val="23263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88581"/>
          </a:xfrm>
        </p:spPr>
        <p:txBody>
          <a:bodyPr/>
          <a:lstStyle/>
          <a:p>
            <a:pPr algn="ctr"/>
            <a:r>
              <a:rPr lang="en-US" dirty="0" smtClean="0">
                <a:latin typeface="Calibri" charset="0"/>
              </a:rPr>
              <a:t>Gini coefficient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5138" y="1616148"/>
            <a:ext cx="10164724" cy="42317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latin typeface="Calibri" charset="0"/>
              </a:rPr>
              <a:t>Equals to 1 if one </a:t>
            </a:r>
            <a:r>
              <a:rPr lang="en-US" dirty="0">
                <a:latin typeface="Calibri" charset="0"/>
              </a:rPr>
              <a:t>person has all the income or holds the entire wealth of society</a:t>
            </a:r>
          </a:p>
          <a:p>
            <a:r>
              <a:rPr lang="en-US" dirty="0" smtClean="0">
                <a:latin typeface="Calibri" charset="0"/>
              </a:rPr>
              <a:t>Equals to 0 if </a:t>
            </a:r>
            <a:r>
              <a:rPr lang="en-US" dirty="0">
                <a:latin typeface="Calibri" charset="0"/>
              </a:rPr>
              <a:t>everyone in society has exactly the same share of income or wealth</a:t>
            </a:r>
          </a:p>
          <a:p>
            <a:r>
              <a:rPr lang="en-US" dirty="0">
                <a:latin typeface="Calibri" charset="0"/>
              </a:rPr>
              <a:t>Reality always fall somewhere between these extreme </a:t>
            </a:r>
            <a:r>
              <a:rPr lang="en-US" dirty="0" smtClean="0">
                <a:latin typeface="Calibri" charset="0"/>
              </a:rPr>
              <a:t>values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charset="0"/>
              </a:rPr>
              <a:t> In Sweden, a little over 0.25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In USA, just over 0.35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Calibri" charset="0"/>
              </a:rPr>
              <a:t>The Gini coefficient in wealth ranges between 0.6 and 0.8</a:t>
            </a:r>
          </a:p>
        </p:txBody>
      </p:sp>
    </p:spTree>
    <p:extLst>
      <p:ext uri="{BB962C8B-B14F-4D97-AF65-F5344CB8AC3E}">
        <p14:creationId xmlns:p14="http://schemas.microsoft.com/office/powerpoint/2010/main" val="82021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key problem with </a:t>
            </a:r>
            <a:r>
              <a:rPr lang="en-US" dirty="0">
                <a:solidFill>
                  <a:srgbClr val="1BDCFF"/>
                </a:solidFill>
                <a:latin typeface="Calibri" charset="0"/>
              </a:rPr>
              <a:t>Gini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9384631" cy="44799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Says </a:t>
            </a:r>
            <a:r>
              <a:rPr lang="en-US" dirty="0">
                <a:latin typeface="Calibri" charset="0"/>
              </a:rPr>
              <a:t>nothing about where in distribution changes occur</a:t>
            </a:r>
          </a:p>
          <a:p>
            <a:r>
              <a:rPr lang="en-US" dirty="0">
                <a:latin typeface="Calibri" charset="0"/>
              </a:rPr>
              <a:t>M</a:t>
            </a:r>
            <a:r>
              <a:rPr lang="en-US" dirty="0" smtClean="0">
                <a:latin typeface="Calibri" charset="0"/>
              </a:rPr>
              <a:t>ajor </a:t>
            </a:r>
            <a:r>
              <a:rPr lang="en-US" dirty="0">
                <a:latin typeface="Calibri" charset="0"/>
              </a:rPr>
              <a:t>difference between a trend driven by richest half of population receiving more or less compared with the </a:t>
            </a:r>
            <a:r>
              <a:rPr lang="en-US" dirty="0" smtClean="0">
                <a:latin typeface="Calibri" charset="0"/>
              </a:rPr>
              <a:t>poorest, and a change </a:t>
            </a:r>
            <a:r>
              <a:rPr lang="en-US" dirty="0">
                <a:latin typeface="Calibri" charset="0"/>
              </a:rPr>
              <a:t>in which a small group gains more or less relative to </a:t>
            </a:r>
            <a:r>
              <a:rPr lang="en-US" dirty="0" smtClean="0">
                <a:latin typeface="Calibri" charset="0"/>
              </a:rPr>
              <a:t>others</a:t>
            </a:r>
          </a:p>
          <a:p>
            <a:r>
              <a:rPr lang="en-US" dirty="0" smtClean="0">
                <a:latin typeface="Calibri" charset="0"/>
              </a:rPr>
              <a:t>Piketty says it is better to measure the distribution in a way has intuitive resonance. He worked out 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libri" charset="0"/>
              </a:rPr>
              <a:t> the share of all income (wealth) earned by the top 10% or the top 1%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400" dirty="0" smtClean="0">
              <a:latin typeface="Calibri" charset="0"/>
            </a:endParaRPr>
          </a:p>
          <a:p>
            <a:pPr marL="0" indent="0">
              <a:buNone/>
            </a:pPr>
            <a:endParaRPr lang="en-US" sz="2400" dirty="0">
              <a:latin typeface="Calibri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088" y="381000"/>
            <a:ext cx="10866474" cy="80984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Share of a total claimed by particular groups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85730"/>
            <a:ext cx="9372600" cy="1892596"/>
          </a:xfrm>
        </p:spPr>
        <p:txBody>
          <a:bodyPr/>
          <a:lstStyle/>
          <a:p>
            <a:r>
              <a:rPr lang="en-US" dirty="0" smtClean="0"/>
              <a:t>Piketty studied the income distribution over the 20</a:t>
            </a:r>
            <a:r>
              <a:rPr lang="en-US" baseline="30000" dirty="0" smtClean="0"/>
              <a:t>th</a:t>
            </a:r>
            <a:r>
              <a:rPr lang="en-US" dirty="0" smtClean="0"/>
              <a:t> century by using data on two countries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France represents the continental European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USA represent the Anglo-Saxon model</a:t>
            </a:r>
          </a:p>
        </p:txBody>
      </p:sp>
    </p:spTree>
    <p:extLst>
      <p:ext uri="{BB962C8B-B14F-4D97-AF65-F5344CB8AC3E}">
        <p14:creationId xmlns:p14="http://schemas.microsoft.com/office/powerpoint/2010/main" val="3828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in the Twenty-First Century: Background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Discusses the distribution of wealth since the Industrial Revolution roughly 250 years ago</a:t>
            </a:r>
          </a:p>
          <a:p>
            <a:r>
              <a:rPr lang="en-US" dirty="0"/>
              <a:t>Argues that the rate of return on capital outweighs total economic growth</a:t>
            </a:r>
          </a:p>
          <a:p>
            <a:r>
              <a:rPr lang="en-US" dirty="0"/>
              <a:t>This will lead to further income/wealth inequality in developed countries</a:t>
            </a:r>
          </a:p>
          <a:p>
            <a:r>
              <a:rPr lang="en-US" dirty="0"/>
              <a:t>Proposes a progressive global tax on wealth to attempt to solve the </a:t>
            </a:r>
            <a:r>
              <a:rPr lang="en-US" dirty="0" smtClean="0"/>
              <a:t>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6397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75" y="381000"/>
            <a:ext cx="9420446" cy="6083595"/>
          </a:xfrm>
        </p:spPr>
      </p:pic>
    </p:spTree>
    <p:extLst>
      <p:ext uri="{BB962C8B-B14F-4D97-AF65-F5344CB8AC3E}">
        <p14:creationId xmlns:p14="http://schemas.microsoft.com/office/powerpoint/2010/main" val="291921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8411073" cy="5934739"/>
          </a:xfrm>
        </p:spPr>
      </p:pic>
    </p:spTree>
    <p:extLst>
      <p:ext uri="{BB962C8B-B14F-4D97-AF65-F5344CB8AC3E}">
        <p14:creationId xmlns:p14="http://schemas.microsoft.com/office/powerpoint/2010/main" val="35766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381000"/>
            <a:ext cx="10210800" cy="8763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Two key points illustrated in previous figures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799"/>
            <a:ext cx="9372600" cy="4552951"/>
          </a:xfrm>
        </p:spPr>
        <p:txBody>
          <a:bodyPr/>
          <a:lstStyle/>
          <a:p>
            <a:r>
              <a:rPr lang="en-US" dirty="0" smtClean="0"/>
              <a:t>Much of what happens to the top income share in France driven by a sharp and concentrated decline in capital income, while trend for the top’s group change shows no change</a:t>
            </a:r>
          </a:p>
          <a:p>
            <a:r>
              <a:rPr lang="en-US" dirty="0" smtClean="0"/>
              <a:t>Heavy concentration in the top 1%</a:t>
            </a:r>
          </a:p>
          <a:p>
            <a:r>
              <a:rPr lang="en-US" dirty="0" smtClean="0"/>
              <a:t>Interpretations of trends: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Fall in top income shares clearly linked to diminishing income in the top 1% and steep fall in capital income is due to:</a:t>
            </a:r>
          </a:p>
          <a:p>
            <a:pPr marL="1188720" lvl="2" indent="-457200">
              <a:buFont typeface="+mj-lt"/>
              <a:buAutoNum type="arabicPeriod"/>
            </a:pPr>
            <a:r>
              <a:rPr lang="en-US" sz="2400" dirty="0" smtClean="0"/>
              <a:t>Destruction of capital (war or political decisions on taxation, nationalization of asset)</a:t>
            </a:r>
          </a:p>
          <a:p>
            <a:pPr marL="1188720" lvl="2" indent="-457200">
              <a:buFont typeface="+mj-lt"/>
              <a:buAutoNum type="arabicPeriod"/>
            </a:pPr>
            <a:r>
              <a:rPr lang="en-US" sz="2400" dirty="0" smtClean="0"/>
              <a:t>High marginal income tax rates</a:t>
            </a:r>
          </a:p>
        </p:txBody>
      </p:sp>
    </p:spTree>
    <p:extLst>
      <p:ext uri="{BB962C8B-B14F-4D97-AF65-F5344CB8AC3E}">
        <p14:creationId xmlns:p14="http://schemas.microsoft.com/office/powerpoint/2010/main" val="29107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9143999" cy="5410479"/>
          </a:xfrm>
        </p:spPr>
      </p:pic>
    </p:spTree>
    <p:extLst>
      <p:ext uri="{BB962C8B-B14F-4D97-AF65-F5344CB8AC3E}">
        <p14:creationId xmlns:p14="http://schemas.microsoft.com/office/powerpoint/2010/main" val="15796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381000"/>
            <a:ext cx="9296400" cy="6053445"/>
          </a:xfrm>
        </p:spPr>
      </p:pic>
    </p:spTree>
    <p:extLst>
      <p:ext uri="{BB962C8B-B14F-4D97-AF65-F5344CB8AC3E}">
        <p14:creationId xmlns:p14="http://schemas.microsoft.com/office/powerpoint/2010/main" val="23129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81000"/>
            <a:ext cx="9105900" cy="6089650"/>
          </a:xfrm>
        </p:spPr>
      </p:pic>
    </p:spTree>
    <p:extLst>
      <p:ext uri="{BB962C8B-B14F-4D97-AF65-F5344CB8AC3E}">
        <p14:creationId xmlns:p14="http://schemas.microsoft.com/office/powerpoint/2010/main" val="9031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552450"/>
            <a:ext cx="9620250" cy="5672416"/>
          </a:xfrm>
        </p:spPr>
      </p:pic>
    </p:spTree>
    <p:extLst>
      <p:ext uri="{BB962C8B-B14F-4D97-AF65-F5344CB8AC3E}">
        <p14:creationId xmlns:p14="http://schemas.microsoft.com/office/powerpoint/2010/main" val="8391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1000"/>
            <a:ext cx="9239250" cy="6043919"/>
          </a:xfrm>
        </p:spPr>
      </p:pic>
    </p:spTree>
    <p:extLst>
      <p:ext uri="{BB962C8B-B14F-4D97-AF65-F5344CB8AC3E}">
        <p14:creationId xmlns:p14="http://schemas.microsoft.com/office/powerpoint/2010/main" val="281449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Rising income inequalities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2266950"/>
            <a:ext cx="9372600" cy="4203570"/>
          </a:xfrm>
        </p:spPr>
        <p:txBody>
          <a:bodyPr/>
          <a:lstStyle/>
          <a:p>
            <a:r>
              <a:rPr lang="en-US" dirty="0" smtClean="0"/>
              <a:t>In Anglo-Saxon countries: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 technological progress has increased demand for highly skilled labor</a:t>
            </a:r>
          </a:p>
          <a:p>
            <a:r>
              <a:rPr lang="en-US" dirty="0" smtClean="0"/>
              <a:t>Superstar theories often put forward as possible explanations of increased concentration at the top of income distribution are given very little credence in Piketty’s world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 social norms</a:t>
            </a:r>
          </a:p>
        </p:txBody>
      </p:sp>
    </p:spTree>
    <p:extLst>
      <p:ext uri="{BB962C8B-B14F-4D97-AF65-F5344CB8AC3E}">
        <p14:creationId xmlns:p14="http://schemas.microsoft.com/office/powerpoint/2010/main" val="8966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Kuznets Curve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Simon </a:t>
            </a:r>
            <a:r>
              <a:rPr lang="en-US" sz="3200" dirty="0" smtClean="0"/>
              <a:t>Kuznets:</a:t>
            </a:r>
          </a:p>
          <a:p>
            <a:pPr lvl="1"/>
            <a:r>
              <a:rPr lang="en-US" sz="2800" dirty="0" smtClean="0"/>
              <a:t>believed </a:t>
            </a:r>
            <a:r>
              <a:rPr lang="en-US" sz="2800" dirty="0"/>
              <a:t>that as economic development progresses income inequality </a:t>
            </a:r>
            <a:r>
              <a:rPr lang="en-US" sz="2800" dirty="0" smtClean="0"/>
              <a:t>reduce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Piketty</a:t>
            </a:r>
          </a:p>
          <a:p>
            <a:pPr lvl="1"/>
            <a:r>
              <a:rPr lang="en-US" sz="2800" dirty="0" smtClean="0"/>
              <a:t>states </a:t>
            </a:r>
            <a:r>
              <a:rPr lang="en-US" sz="2800" dirty="0"/>
              <a:t>this does not hold</a:t>
            </a:r>
          </a:p>
          <a:p>
            <a:pPr lvl="1"/>
            <a:r>
              <a:rPr lang="en-US" sz="2800" dirty="0" smtClean="0"/>
              <a:t>believes no </a:t>
            </a:r>
            <a:r>
              <a:rPr lang="en-US" sz="2800" dirty="0"/>
              <a:t>evidence that </a:t>
            </a:r>
            <a:r>
              <a:rPr lang="en-US" sz="2800" dirty="0" smtClean="0"/>
              <a:t>shows correlation </a:t>
            </a:r>
            <a:r>
              <a:rPr lang="en-US" sz="2800" dirty="0"/>
              <a:t>between economic growth and income inequality</a:t>
            </a:r>
          </a:p>
          <a:p>
            <a:pPr lvl="1"/>
            <a:r>
              <a:rPr lang="en-US" sz="2800" dirty="0"/>
              <a:t>No automatic mechanism that reduces inequality with economic growth</a:t>
            </a:r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097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0" y="292100"/>
            <a:ext cx="7200900" cy="1295400"/>
          </a:xfrm>
        </p:spPr>
        <p:txBody>
          <a:bodyPr/>
          <a:lstStyle/>
          <a:p>
            <a:pPr lvl="0"/>
            <a:r>
              <a:rPr lang="en-US" dirty="0" smtClean="0"/>
              <a:t>Part 1: Income </a:t>
            </a:r>
            <a:r>
              <a:rPr lang="en-US" dirty="0"/>
              <a:t>and Capital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1676400"/>
            <a:ext cx="9271000" cy="4808037"/>
          </a:xfrm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9372600" cy="895350"/>
          </a:xfrm>
        </p:spPr>
        <p:txBody>
          <a:bodyPr/>
          <a:lstStyle/>
          <a:p>
            <a:r>
              <a:rPr lang="en-US" dirty="0" smtClean="0"/>
              <a:t>Relationship between r and g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895351"/>
            <a:ext cx="9372600" cy="557517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CA" dirty="0" smtClean="0"/>
              <a:t>Most important relationship </a:t>
            </a:r>
          </a:p>
          <a:p>
            <a:r>
              <a:rPr lang="en-CA" dirty="0" smtClean="0"/>
              <a:t>Reason for high concentration of wealth in Euro before 1900: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dirty="0" smtClean="0"/>
              <a:t> return on capital over long run was much higher than the rate of growth: </a:t>
            </a:r>
            <a:r>
              <a:rPr lang="en-CA" sz="2400" b="1" dirty="0" smtClean="0"/>
              <a:t>r &gt; g</a:t>
            </a:r>
            <a:endParaRPr lang="en-CA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b="1" dirty="0"/>
              <a:t> </a:t>
            </a:r>
            <a:r>
              <a:rPr lang="en-CA" sz="2400" dirty="0" smtClean="0"/>
              <a:t>war, taxation and series of economic shocks cut average return on capital but also destroyed much of capital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dirty="0"/>
              <a:t> </a:t>
            </a:r>
            <a:r>
              <a:rPr lang="en-CA" sz="2400" dirty="0" smtClean="0"/>
              <a:t>post wars, taxes dampened the return on capital for a while, but main feature was a strong growth.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dirty="0" smtClean="0"/>
              <a:t>Return on large fortunes appears to be greater than the average return may be an additional factor reinforcing r &gt; 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177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 </a:t>
            </a:r>
            <a:r>
              <a:rPr lang="en-US" dirty="0"/>
              <a:t>Regulating capital in the </a:t>
            </a: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/>
              <a:t>century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2155825"/>
            <a:ext cx="5817186" cy="4003675"/>
          </a:xfrm>
        </p:spPr>
      </p:pic>
    </p:spTree>
    <p:extLst>
      <p:ext uri="{BB962C8B-B14F-4D97-AF65-F5344CB8AC3E}">
        <p14:creationId xmlns:p14="http://schemas.microsoft.com/office/powerpoint/2010/main" val="30293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Regulating capital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9232900" cy="4480560"/>
          </a:xfrm>
        </p:spPr>
        <p:txBody>
          <a:bodyPr>
            <a:normAutofit/>
          </a:bodyPr>
          <a:lstStyle/>
          <a:p>
            <a:r>
              <a:rPr lang="en-US" dirty="0"/>
              <a:t>An outline of what Piketty saw as possible policy </a:t>
            </a:r>
            <a:r>
              <a:rPr lang="en-US" dirty="0" smtClean="0"/>
              <a:t>measures</a:t>
            </a:r>
          </a:p>
          <a:p>
            <a:r>
              <a:rPr lang="en-US" dirty="0" smtClean="0"/>
              <a:t>split </a:t>
            </a:r>
            <a:r>
              <a:rPr lang="en-US" dirty="0"/>
              <a:t>into 4 </a:t>
            </a:r>
            <a:r>
              <a:rPr lang="en-US" dirty="0" smtClean="0"/>
              <a:t>chapters</a:t>
            </a:r>
            <a:endParaRPr lang="en-US" dirty="0"/>
          </a:p>
          <a:p>
            <a:r>
              <a:rPr lang="en-US" dirty="0" smtClean="0"/>
              <a:t>Chapter </a:t>
            </a:r>
            <a:r>
              <a:rPr lang="en-US" dirty="0"/>
              <a:t>13: brief overview of how taxation, redistribution and pension systems developed in the 20th century </a:t>
            </a:r>
          </a:p>
          <a:p>
            <a:r>
              <a:rPr lang="en-US" dirty="0" smtClean="0"/>
              <a:t>Chapter </a:t>
            </a:r>
            <a:r>
              <a:rPr lang="en-US" dirty="0"/>
              <a:t>14: discusses on progressive income tax </a:t>
            </a:r>
          </a:p>
          <a:p>
            <a:r>
              <a:rPr lang="en-US" dirty="0" smtClean="0"/>
              <a:t>Chapter </a:t>
            </a:r>
            <a:r>
              <a:rPr lang="en-US" dirty="0"/>
              <a:t>15: discusses the possibility of a global tax on capital  </a:t>
            </a:r>
          </a:p>
          <a:p>
            <a:r>
              <a:rPr lang="en-US" dirty="0" smtClean="0"/>
              <a:t>Chapter </a:t>
            </a:r>
            <a:r>
              <a:rPr lang="en-US" dirty="0"/>
              <a:t>16: discusses what approach should be taken with regard to public debt and the accumulation of public capital.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12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Regulating Capital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8940800" cy="4480560"/>
          </a:xfrm>
        </p:spPr>
        <p:txBody>
          <a:bodyPr/>
          <a:lstStyle/>
          <a:p>
            <a:r>
              <a:rPr lang="en-CA" dirty="0" smtClean="0"/>
              <a:t>The ideal policy according to Piketty would be to introduce a progressive global tax on capital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dirty="0" smtClean="0"/>
              <a:t> benefit of generating more information and transparency about the size and distribution of wealth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2400" dirty="0" smtClean="0"/>
              <a:t>Promote the general interest over private interests while preserving economic openness and forces of competition.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66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Regulating capital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9372600" cy="448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Progressive taxation on capital and wealth, as Piketty suggests wealth inherited or earned in past will grow faster than present wages and output ever could</a:t>
            </a:r>
          </a:p>
          <a:p>
            <a:r>
              <a:rPr lang="en-US" dirty="0"/>
              <a:t>One solution to tax income so heavily it reduces return on capital to a point where g &gt; r</a:t>
            </a:r>
          </a:p>
          <a:p>
            <a:pPr lvl="1"/>
            <a:r>
              <a:rPr lang="en-US" sz="2400" dirty="0"/>
              <a:t>Undesirable, as it would discourage entrepreneurship and capital accumulation, which could further slow economic growth</a:t>
            </a:r>
          </a:p>
          <a:p>
            <a:pPr lvl="1"/>
            <a:endParaRPr lang="en-US" sz="2400" dirty="0"/>
          </a:p>
          <a:p>
            <a:r>
              <a:rPr lang="en-US" dirty="0"/>
              <a:t>Another solution to have annual tax rate on net wealth</a:t>
            </a:r>
          </a:p>
          <a:p>
            <a:pPr lvl="1"/>
            <a:r>
              <a:rPr lang="en-US" sz="2400" dirty="0"/>
              <a:t>May not be able to be done on global level immediately, but international cooperation definitely needed. Piketty suggests EU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56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economy based on private property contains powerful forces leading to increased inequality as well as forces pushing in the other direction</a:t>
            </a:r>
          </a:p>
          <a:p>
            <a:r>
              <a:rPr lang="en-US" dirty="0" smtClean="0"/>
              <a:t>Force with clearest power to level out inequality is diffusion of knowledge and skills</a:t>
            </a:r>
          </a:p>
          <a:p>
            <a:r>
              <a:rPr lang="en-US" dirty="0" smtClean="0"/>
              <a:t>Most powerful force increasing inequality r&gt;g for long periods of time.</a:t>
            </a:r>
          </a:p>
          <a:p>
            <a:r>
              <a:rPr lang="en-US" dirty="0" smtClean="0"/>
              <a:t>Right solution: progressive tax on capital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76" y="819150"/>
            <a:ext cx="5372100" cy="3771900"/>
          </a:xfrm>
        </p:spPr>
      </p:pic>
      <p:sp>
        <p:nvSpPr>
          <p:cNvPr id="6" name="Rectangle 5"/>
          <p:cNvSpPr/>
          <p:nvPr/>
        </p:nvSpPr>
        <p:spPr>
          <a:xfrm>
            <a:off x="5576453" y="5187434"/>
            <a:ext cx="2805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112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42900"/>
            <a:ext cx="8026400" cy="1295400"/>
          </a:xfrm>
        </p:spPr>
        <p:txBody>
          <a:bodyPr/>
          <a:lstStyle/>
          <a:p>
            <a:r>
              <a:rPr lang="en-US" dirty="0"/>
              <a:t>Income and Capital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9875" y="2527300"/>
            <a:ext cx="4733925" cy="2637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2800" dirty="0"/>
              <a:t>Introduction of few basic concepts and relationships reoccurring throughout the book.</a:t>
            </a:r>
          </a:p>
          <a:p>
            <a:r>
              <a:rPr lang="en-CA" sz="2800" dirty="0"/>
              <a:t>Split into chapter 1 and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22450"/>
            <a:ext cx="5715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4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 and capital: chapter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Definition of concepts and introduction of Piketty's first law</a:t>
            </a:r>
          </a:p>
          <a:p>
            <a:r>
              <a:rPr lang="en-US" dirty="0"/>
              <a:t>What is national income?</a:t>
            </a:r>
          </a:p>
          <a:p>
            <a:pPr marL="0" indent="0">
              <a:buNone/>
            </a:pPr>
            <a:r>
              <a:rPr lang="en-US" dirty="0"/>
              <a:t>National income = capital income + labor income</a:t>
            </a:r>
          </a:p>
          <a:p>
            <a:r>
              <a:rPr lang="en-US" dirty="0"/>
              <a:t>What is capital?</a:t>
            </a:r>
          </a:p>
          <a:p>
            <a:pPr marL="0" indent="0">
              <a:buNone/>
            </a:pPr>
            <a:r>
              <a:rPr lang="en-US" dirty="0"/>
              <a:t>Capital = wealth = domestic capital + net foreign capital</a:t>
            </a:r>
          </a:p>
          <a:p>
            <a:pPr marL="0" indent="0">
              <a:buNone/>
            </a:pPr>
            <a:r>
              <a:rPr lang="en-US" b="1" dirty="0"/>
              <a:t>How does the economy </a:t>
            </a:r>
            <a:r>
              <a:rPr lang="en-US" b="1" dirty="0" smtClean="0"/>
              <a:t>operate </a:t>
            </a:r>
            <a:r>
              <a:rPr lang="en-US" b="1" dirty="0"/>
              <a:t>in terms of income and capital</a:t>
            </a:r>
            <a:r>
              <a:rPr lang="en-US" b="1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 smtClean="0"/>
              <a:t>First fundamental law of capitalism:</a:t>
            </a:r>
          </a:p>
          <a:p>
            <a:pPr marL="411480" lvl="1" indent="0" algn="ctr">
              <a:buNone/>
            </a:pPr>
            <a:r>
              <a:rPr lang="en-US" b="1" dirty="0" smtClean="0">
                <a:sym typeface="Symbol" panose="05050102010706020507" pitchFamily="18" charset="2"/>
              </a:rPr>
              <a:t> = r × K/Y = r × </a:t>
            </a:r>
            <a:r>
              <a:rPr lang="en-US" b="1" dirty="0">
                <a:sym typeface="Symbol" panose="05050102010706020507" pitchFamily="18" charset="2"/>
              </a:rPr>
              <a:t>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52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 and Capital: chapter 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2118" y="2108200"/>
            <a:ext cx="8944657" cy="30067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11480" lvl="1" indent="0">
              <a:lnSpc>
                <a:spcPct val="100000"/>
              </a:lnSpc>
              <a:buNone/>
            </a:pPr>
            <a:r>
              <a:rPr lang="en-US" sz="2800" dirty="0"/>
              <a:t>Presentation of the broad history of the global economy in terms of economic growth and demographic change over the past 2000 years:</a:t>
            </a:r>
          </a:p>
          <a:p>
            <a:pPr marL="411480" lvl="1" indent="0">
              <a:lnSpc>
                <a:spcPct val="100000"/>
              </a:lnSpc>
              <a:buNone/>
            </a:pPr>
            <a:endParaRPr lang="en-US" sz="28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Particular focus on developments since the Industrial Revolution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 What major effect small differences in annual growth rate can have</a:t>
            </a:r>
          </a:p>
          <a:p>
            <a:endParaRPr lang="en-CA" sz="32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838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en-US" dirty="0"/>
          </a:p>
        </p:txBody>
      </p:sp>
      <p:pic>
        <p:nvPicPr>
          <p:cNvPr id="4" name="Content Placeholder 3" descr="Table 1 presentatio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361" y="330200"/>
            <a:ext cx="11055827" cy="5883275"/>
          </a:xfrm>
        </p:spPr>
      </p:pic>
    </p:spTree>
    <p:extLst>
      <p:ext uri="{BB962C8B-B14F-4D97-AF65-F5344CB8AC3E}">
        <p14:creationId xmlns:p14="http://schemas.microsoft.com/office/powerpoint/2010/main" val="21788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381000"/>
            <a:ext cx="8826500" cy="1295400"/>
          </a:xfrm>
        </p:spPr>
        <p:txBody>
          <a:bodyPr/>
          <a:lstStyle/>
          <a:p>
            <a:pPr lvl="0" algn="ctr"/>
            <a:r>
              <a:rPr lang="en-US" dirty="0" smtClean="0"/>
              <a:t>Part 2: The </a:t>
            </a:r>
            <a:r>
              <a:rPr lang="en-US" dirty="0"/>
              <a:t>Dynamics of the Capital/Income Ratio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052875"/>
            <a:ext cx="6038850" cy="3813102"/>
          </a:xfrm>
        </p:spPr>
      </p:pic>
    </p:spTree>
    <p:extLst>
      <p:ext uri="{BB962C8B-B14F-4D97-AF65-F5344CB8AC3E}">
        <p14:creationId xmlns:p14="http://schemas.microsoft.com/office/powerpoint/2010/main" val="401983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0</TotalTime>
  <Words>1809</Words>
  <Application>Microsoft Office PowerPoint</Application>
  <PresentationFormat>Widescreen</PresentationFormat>
  <Paragraphs>226</Paragraphs>
  <Slides>46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Symbol</vt:lpstr>
      <vt:lpstr>Wingdings</vt:lpstr>
      <vt:lpstr>Wireframe Building 16x9</vt:lpstr>
      <vt:lpstr>Inequality: Capital in the Twenty-First Century</vt:lpstr>
      <vt:lpstr>Capital in the twenty-first century</vt:lpstr>
      <vt:lpstr>Capital in the Twenty-First Century: Background</vt:lpstr>
      <vt:lpstr>Part 1: Income and Capital</vt:lpstr>
      <vt:lpstr>Income and Capital</vt:lpstr>
      <vt:lpstr>Income and capital: chapter 1</vt:lpstr>
      <vt:lpstr>Income and Capital: chapter 2</vt:lpstr>
      <vt:lpstr> </vt:lpstr>
      <vt:lpstr>Part 2: The Dynamics of the Capital/Income Ratio</vt:lpstr>
      <vt:lpstr>The Dynamics of the Capital/Income Ratio</vt:lpstr>
      <vt:lpstr>The dynamics of , chapter 3</vt:lpstr>
      <vt:lpstr> </vt:lpstr>
      <vt:lpstr>THE DYNAMICS OF , CHAPTER 4</vt:lpstr>
      <vt:lpstr> </vt:lpstr>
      <vt:lpstr>THE DYNAMICS OF , CHAPTER 5 &amp; 6</vt:lpstr>
      <vt:lpstr>Second fundamental law of capitalism</vt:lpstr>
      <vt:lpstr> </vt:lpstr>
      <vt:lpstr>   </vt:lpstr>
      <vt:lpstr> </vt:lpstr>
      <vt:lpstr>  </vt:lpstr>
      <vt:lpstr>Which effect dominates?</vt:lpstr>
      <vt:lpstr>elasticity</vt:lpstr>
      <vt:lpstr>PART 3: THE STRUCTURE OF INEQUALITY</vt:lpstr>
      <vt:lpstr>The structure of inequality</vt:lpstr>
      <vt:lpstr>Different sources of inequality</vt:lpstr>
      <vt:lpstr>Structure of inequality</vt:lpstr>
      <vt:lpstr>Gini coefficient</vt:lpstr>
      <vt:lpstr>key problem with Gini coefficient</vt:lpstr>
      <vt:lpstr>Share of a total claimed by particular groups</vt:lpstr>
      <vt:lpstr>  </vt:lpstr>
      <vt:lpstr>  </vt:lpstr>
      <vt:lpstr>Two key points illustrated in previous figures</vt:lpstr>
      <vt:lpstr> </vt:lpstr>
      <vt:lpstr> </vt:lpstr>
      <vt:lpstr> </vt:lpstr>
      <vt:lpstr> </vt:lpstr>
      <vt:lpstr> </vt:lpstr>
      <vt:lpstr>Rising income inequalities</vt:lpstr>
      <vt:lpstr>Kuznets Curve</vt:lpstr>
      <vt:lpstr>Relationship between r and g</vt:lpstr>
      <vt:lpstr>Part 4: Regulating capital in the 21st century</vt:lpstr>
      <vt:lpstr>Regulating capital in the 21st century</vt:lpstr>
      <vt:lpstr>Regulating Capital in the 21st Century</vt:lpstr>
      <vt:lpstr>Regulating capital in the 21st century</vt:lpstr>
      <vt:lpstr>Conclusion</vt:lpstr>
      <vt:lpstr> 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Inequality: Capital in the Twenty-First Century</dc:title>
  <dc:creator/>
  <cp:keywords/>
  <cp:lastModifiedBy/>
  <cp:revision>7</cp:revision>
  <dcterms:created xsi:type="dcterms:W3CDTF">2015-11-30T00:54:43Z</dcterms:created>
  <dcterms:modified xsi:type="dcterms:W3CDTF">2015-12-01T13:25:25Z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