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PT Sans Narrow"/>
      <p:regular r:id="rId39"/>
      <p:bold r:id="rId40"/>
    </p:embeddedFont>
    <p:embeddedFont>
      <p:font typeface="Open Sans"/>
      <p:regular r:id="rId41"/>
      <p:bold r:id="rId42"/>
      <p:italic r:id="rId43"/>
      <p:boldItalic r:id="rId4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font" Target="fonts/PTSansNarrow-bold.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TSansNarrow-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6" name="Shape 2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cxnSp>
        <p:nvCxnSpPr>
          <p:cNvPr id="9" name="Shape 9"/>
          <p:cNvCxnSpPr/>
          <p:nvPr/>
        </p:nvCxnSpPr>
        <p:spPr>
          <a:xfrm>
            <a:off x="7007735" y="3176887"/>
            <a:ext cx="562199" cy="0"/>
          </a:xfrm>
          <a:prstGeom prst="straightConnector1">
            <a:avLst/>
          </a:prstGeom>
          <a:noFill/>
          <a:ln cap="flat" cmpd="sng" w="76200">
            <a:solidFill>
              <a:schemeClr val="lt2"/>
            </a:solidFill>
            <a:prstDash val="solid"/>
            <a:round/>
            <a:headEnd len="med" w="med" type="none"/>
            <a:tailEnd len="med" w="med" type="none"/>
          </a:ln>
        </p:spPr>
      </p:cxnSp>
      <p:cxnSp>
        <p:nvCxnSpPr>
          <p:cNvPr id="10" name="Shape 10"/>
          <p:cNvCxnSpPr/>
          <p:nvPr/>
        </p:nvCxnSpPr>
        <p:spPr>
          <a:xfrm>
            <a:off x="1575034" y="3158251"/>
            <a:ext cx="562199" cy="0"/>
          </a:xfrm>
          <a:prstGeom prst="straightConnector1">
            <a:avLst/>
          </a:prstGeom>
          <a:noFill/>
          <a:ln cap="flat" cmpd="sng" w="76200">
            <a:solidFill>
              <a:schemeClr val="lt2"/>
            </a:solidFill>
            <a:prstDash val="solid"/>
            <a:round/>
            <a:headEnd len="med" w="med" type="none"/>
            <a:tailEnd len="med" w="med" type="none"/>
          </a:ln>
        </p:spPr>
      </p:cxnSp>
      <p:grpSp>
        <p:nvGrpSpPr>
          <p:cNvPr id="11" name="Shape 11"/>
          <p:cNvGrpSpPr/>
          <p:nvPr/>
        </p:nvGrpSpPr>
        <p:grpSpPr>
          <a:xfrm>
            <a:off x="1004143" y="1022025"/>
            <a:ext cx="7136667" cy="152400"/>
            <a:chOff x="1346428" y="1011300"/>
            <a:chExt cx="6452100" cy="152400"/>
          </a:xfrm>
        </p:grpSpPr>
        <p:cxnSp>
          <p:nvCxnSpPr>
            <p:cNvPr id="12" name="Shape 12"/>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3" name="Shape 13"/>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4" name="Shape 14"/>
          <p:cNvGrpSpPr/>
          <p:nvPr/>
        </p:nvGrpSpPr>
        <p:grpSpPr>
          <a:xfrm>
            <a:off x="1004150" y="3969100"/>
            <a:ext cx="7136667" cy="152400"/>
            <a:chOff x="1346435" y="3969087"/>
            <a:chExt cx="6452100" cy="152400"/>
          </a:xfrm>
        </p:grpSpPr>
        <p:cxnSp>
          <p:nvCxnSpPr>
            <p:cNvPr id="15" name="Shape 15"/>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6" name="Shape 16"/>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7" name="Shape 17"/>
          <p:cNvSpPr txBox="1"/>
          <p:nvPr>
            <p:ph type="ctrTitle"/>
          </p:nvPr>
        </p:nvSpPr>
        <p:spPr>
          <a:xfrm>
            <a:off x="1004150" y="1751764"/>
            <a:ext cx="7136700" cy="1022399"/>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18" name="Shape 18"/>
          <p:cNvSpPr txBox="1"/>
          <p:nvPr>
            <p:ph idx="1" type="subTitle"/>
          </p:nvPr>
        </p:nvSpPr>
        <p:spPr>
          <a:xfrm>
            <a:off x="2137225" y="2850039"/>
            <a:ext cx="48704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4" name="Shape 54"/>
        <p:cNvGrpSpPr/>
        <p:nvPr/>
      </p:nvGrpSpPr>
      <p:grpSpPr>
        <a:xfrm>
          <a:off x="0" y="0"/>
          <a:ext cx="0" cy="0"/>
          <a:chOff x="0" y="0"/>
          <a:chExt cx="0" cy="0"/>
        </a:xfrm>
      </p:grpSpPr>
      <p:sp>
        <p:nvSpPr>
          <p:cNvPr id="55" name="Shape 55"/>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56" name="Shape 56"/>
          <p:cNvSpPr txBox="1"/>
          <p:nvPr>
            <p:ph type="title"/>
          </p:nvPr>
        </p:nvSpPr>
        <p:spPr>
          <a:xfrm>
            <a:off x="311700" y="1304850"/>
            <a:ext cx="8520599" cy="1538399"/>
          </a:xfrm>
          <a:prstGeom prst="rect">
            <a:avLst/>
          </a:prstGeom>
        </p:spPr>
        <p:txBody>
          <a:bodyPr anchorCtr="0" anchor="ctr" bIns="91425" lIns="91425" rIns="91425" tIns="91425"/>
          <a:lstStyle>
            <a:lvl1pPr algn="ctr">
              <a:spcBef>
                <a:spcPts val="0"/>
              </a:spcBef>
              <a:buClr>
                <a:schemeClr val="accent3"/>
              </a:buClr>
              <a:buSzPct val="100000"/>
              <a:defRPr sz="13000">
                <a:solidFill>
                  <a:schemeClr val="accent3"/>
                </a:solidFill>
              </a:defRPr>
            </a:lvl1pPr>
            <a:lvl2pPr algn="ctr">
              <a:spcBef>
                <a:spcPts val="0"/>
              </a:spcBef>
              <a:buClr>
                <a:schemeClr val="accent3"/>
              </a:buClr>
              <a:buSzPct val="100000"/>
              <a:defRPr sz="13000">
                <a:solidFill>
                  <a:schemeClr val="accent3"/>
                </a:solidFill>
              </a:defRPr>
            </a:lvl2pPr>
            <a:lvl3pPr algn="ctr">
              <a:spcBef>
                <a:spcPts val="0"/>
              </a:spcBef>
              <a:buClr>
                <a:schemeClr val="accent3"/>
              </a:buClr>
              <a:buSzPct val="100000"/>
              <a:defRPr sz="13000">
                <a:solidFill>
                  <a:schemeClr val="accent3"/>
                </a:solidFill>
              </a:defRPr>
            </a:lvl3pPr>
            <a:lvl4pPr algn="ctr">
              <a:spcBef>
                <a:spcPts val="0"/>
              </a:spcBef>
              <a:buClr>
                <a:schemeClr val="accent3"/>
              </a:buClr>
              <a:buSzPct val="100000"/>
              <a:defRPr sz="13000">
                <a:solidFill>
                  <a:schemeClr val="accent3"/>
                </a:solidFill>
              </a:defRPr>
            </a:lvl4pPr>
            <a:lvl5pPr algn="ctr">
              <a:spcBef>
                <a:spcPts val="0"/>
              </a:spcBef>
              <a:buClr>
                <a:schemeClr val="accent3"/>
              </a:buClr>
              <a:buSzPct val="100000"/>
              <a:defRPr sz="13000">
                <a:solidFill>
                  <a:schemeClr val="accent3"/>
                </a:solidFill>
              </a:defRPr>
            </a:lvl5pPr>
            <a:lvl6pPr algn="ctr">
              <a:spcBef>
                <a:spcPts val="0"/>
              </a:spcBef>
              <a:buClr>
                <a:schemeClr val="accent3"/>
              </a:buClr>
              <a:buSzPct val="100000"/>
              <a:defRPr sz="13000">
                <a:solidFill>
                  <a:schemeClr val="accent3"/>
                </a:solidFill>
              </a:defRPr>
            </a:lvl6pPr>
            <a:lvl7pPr algn="ctr">
              <a:spcBef>
                <a:spcPts val="0"/>
              </a:spcBef>
              <a:buClr>
                <a:schemeClr val="accent3"/>
              </a:buClr>
              <a:buSzPct val="100000"/>
              <a:defRPr sz="13000">
                <a:solidFill>
                  <a:schemeClr val="accent3"/>
                </a:solidFill>
              </a:defRPr>
            </a:lvl7pPr>
            <a:lvl8pPr algn="ctr">
              <a:spcBef>
                <a:spcPts val="0"/>
              </a:spcBef>
              <a:buClr>
                <a:schemeClr val="accent3"/>
              </a:buClr>
              <a:buSzPct val="100000"/>
              <a:defRPr sz="13000">
                <a:solidFill>
                  <a:schemeClr val="accent3"/>
                </a:solidFill>
              </a:defRPr>
            </a:lvl8pPr>
            <a:lvl9pPr algn="ctr">
              <a:spcBef>
                <a:spcPts val="0"/>
              </a:spcBef>
              <a:buClr>
                <a:schemeClr val="accent3"/>
              </a:buClr>
              <a:buSzPct val="100000"/>
              <a:defRPr sz="13000">
                <a:solidFill>
                  <a:schemeClr val="accent3"/>
                </a:solidFill>
              </a:defRPr>
            </a:lvl9pPr>
          </a:lstStyle>
          <a:p/>
        </p:txBody>
      </p:sp>
      <p:sp>
        <p:nvSpPr>
          <p:cNvPr id="57" name="Shape 57"/>
          <p:cNvSpPr txBox="1"/>
          <p:nvPr>
            <p:ph idx="1" type="body"/>
          </p:nvPr>
        </p:nvSpPr>
        <p:spPr>
          <a:xfrm>
            <a:off x="311700" y="29956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20" name="Shape 20"/>
        <p:cNvGrpSpPr/>
        <p:nvPr/>
      </p:nvGrpSpPr>
      <p:grpSpPr>
        <a:xfrm>
          <a:off x="0" y="0"/>
          <a:ext cx="0" cy="0"/>
          <a:chOff x="0" y="0"/>
          <a:chExt cx="0" cy="0"/>
        </a:xfrm>
      </p:grpSpPr>
      <p:sp>
        <p:nvSpPr>
          <p:cNvPr id="21" name="Shape 21"/>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2" name="Shape 22"/>
          <p:cNvSpPr txBox="1"/>
          <p:nvPr>
            <p:ph type="title"/>
          </p:nvPr>
        </p:nvSpPr>
        <p:spPr>
          <a:xfrm>
            <a:off x="311700" y="814800"/>
            <a:ext cx="8571300" cy="942000"/>
          </a:xfrm>
          <a:prstGeom prst="rect">
            <a:avLst/>
          </a:prstGeom>
        </p:spPr>
        <p:txBody>
          <a:bodyPr anchorCtr="0" anchor="ctr"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6" name="Shape 26"/>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311700" y="1266325"/>
            <a:ext cx="8520599" cy="3302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 type="body"/>
          </p:nvPr>
        </p:nvSpPr>
        <p:spPr>
          <a:xfrm>
            <a:off x="3117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2" name="Shape 32"/>
          <p:cNvSpPr txBox="1"/>
          <p:nvPr>
            <p:ph idx="2" type="body"/>
          </p:nvPr>
        </p:nvSpPr>
        <p:spPr>
          <a:xfrm>
            <a:off x="48324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7" name="Shape 37"/>
        <p:cNvGrpSpPr/>
        <p:nvPr/>
      </p:nvGrpSpPr>
      <p:grpSpPr>
        <a:xfrm>
          <a:off x="0" y="0"/>
          <a:ext cx="0" cy="0"/>
          <a:chOff x="0" y="0"/>
          <a:chExt cx="0" cy="0"/>
        </a:xfrm>
      </p:grpSpPr>
      <p:sp>
        <p:nvSpPr>
          <p:cNvPr id="38" name="Shape 3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9" name="Shape 3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490250" y="526350"/>
            <a:ext cx="5613599" cy="4090800"/>
          </a:xfrm>
          <a:prstGeom prst="rect">
            <a:avLst/>
          </a:prstGeom>
        </p:spPr>
        <p:txBody>
          <a:bodyPr anchorCtr="0" anchor="ctr" bIns="91425" lIns="91425" rIns="91425" tIns="91425"/>
          <a:lstStyle>
            <a:lvl1pPr>
              <a:spcBef>
                <a:spcPts val="0"/>
              </a:spcBef>
              <a:buClr>
                <a:schemeClr val="dk2"/>
              </a:buClr>
              <a:buSzPct val="100000"/>
              <a:defRPr b="0" sz="5400">
                <a:solidFill>
                  <a:schemeClr val="dk2"/>
                </a:solidFill>
              </a:defRPr>
            </a:lvl1pPr>
            <a:lvl2pPr>
              <a:spcBef>
                <a:spcPts val="0"/>
              </a:spcBef>
              <a:buClr>
                <a:schemeClr val="dk2"/>
              </a:buClr>
              <a:buSzPct val="100000"/>
              <a:defRPr b="0" sz="5400">
                <a:solidFill>
                  <a:schemeClr val="dk2"/>
                </a:solidFill>
              </a:defRPr>
            </a:lvl2pPr>
            <a:lvl3pPr>
              <a:spcBef>
                <a:spcPts val="0"/>
              </a:spcBef>
              <a:buClr>
                <a:schemeClr val="dk2"/>
              </a:buClr>
              <a:buSzPct val="100000"/>
              <a:defRPr b="0" sz="5400">
                <a:solidFill>
                  <a:schemeClr val="dk2"/>
                </a:solidFill>
              </a:defRPr>
            </a:lvl3pPr>
            <a:lvl4pPr>
              <a:spcBef>
                <a:spcPts val="0"/>
              </a:spcBef>
              <a:buClr>
                <a:schemeClr val="dk2"/>
              </a:buClr>
              <a:buSzPct val="100000"/>
              <a:defRPr b="0" sz="5400">
                <a:solidFill>
                  <a:schemeClr val="dk2"/>
                </a:solidFill>
              </a:defRPr>
            </a:lvl4pPr>
            <a:lvl5pPr>
              <a:spcBef>
                <a:spcPts val="0"/>
              </a:spcBef>
              <a:buClr>
                <a:schemeClr val="dk2"/>
              </a:buClr>
              <a:buSzPct val="100000"/>
              <a:defRPr b="0" sz="5400">
                <a:solidFill>
                  <a:schemeClr val="dk2"/>
                </a:solidFill>
              </a:defRPr>
            </a:lvl5pPr>
            <a:lvl6pPr>
              <a:spcBef>
                <a:spcPts val="0"/>
              </a:spcBef>
              <a:buClr>
                <a:schemeClr val="dk2"/>
              </a:buClr>
              <a:buSzPct val="100000"/>
              <a:defRPr b="0" sz="5400">
                <a:solidFill>
                  <a:schemeClr val="dk2"/>
                </a:solidFill>
              </a:defRPr>
            </a:lvl6pPr>
            <a:lvl7pPr>
              <a:spcBef>
                <a:spcPts val="0"/>
              </a:spcBef>
              <a:buClr>
                <a:schemeClr val="dk2"/>
              </a:buClr>
              <a:buSzPct val="100000"/>
              <a:defRPr b="0" sz="5400">
                <a:solidFill>
                  <a:schemeClr val="dk2"/>
                </a:solidFill>
              </a:defRPr>
            </a:lvl7pPr>
            <a:lvl8pPr>
              <a:spcBef>
                <a:spcPts val="0"/>
              </a:spcBef>
              <a:buClr>
                <a:schemeClr val="dk2"/>
              </a:buClr>
              <a:buSzPct val="100000"/>
              <a:defRPr b="0" sz="5400">
                <a:solidFill>
                  <a:schemeClr val="dk2"/>
                </a:solidFill>
              </a:defRPr>
            </a:lvl8pPr>
            <a:lvl9pPr>
              <a:spcBef>
                <a:spcPts val="0"/>
              </a:spcBef>
              <a:buClr>
                <a:schemeClr val="dk2"/>
              </a:buClr>
              <a:buSzPct val="100000"/>
              <a:defRPr b="0" sz="5400">
                <a:solidFill>
                  <a:schemeClr val="dk2"/>
                </a:solidFill>
              </a:defRPr>
            </a:lvl9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4" name="Shape 44"/>
        <p:cNvGrpSpPr/>
        <p:nvPr/>
      </p:nvGrpSpPr>
      <p:grpSpPr>
        <a:xfrm>
          <a:off x="0" y="0"/>
          <a:ext cx="0" cy="0"/>
          <a:chOff x="0" y="0"/>
          <a:chExt cx="0" cy="0"/>
        </a:xfrm>
      </p:grpSpPr>
      <p:sp>
        <p:nvSpPr>
          <p:cNvPr id="45" name="Shape 45"/>
          <p:cNvSpPr/>
          <p:nvPr/>
        </p:nvSpPr>
        <p:spPr>
          <a:xfrm>
            <a:off x="4572000" y="0"/>
            <a:ext cx="4572000" cy="5143499"/>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cxnSp>
        <p:nvCxnSpPr>
          <p:cNvPr id="46" name="Shape 4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7" name="Shape 47"/>
          <p:cNvSpPr txBox="1"/>
          <p:nvPr>
            <p:ph type="title"/>
          </p:nvPr>
        </p:nvSpPr>
        <p:spPr>
          <a:xfrm>
            <a:off x="265500" y="1039675"/>
            <a:ext cx="4045199" cy="16758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8" name="Shape 48"/>
          <p:cNvSpPr txBox="1"/>
          <p:nvPr>
            <p:ph idx="1" type="subTitle"/>
          </p:nvPr>
        </p:nvSpPr>
        <p:spPr>
          <a:xfrm>
            <a:off x="265500" y="27268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9" name="Shape 49"/>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1" name="Shape 51"/>
        <p:cNvGrpSpPr/>
        <p:nvPr/>
      </p:nvGrpSpPr>
      <p:grpSpPr>
        <a:xfrm>
          <a:off x="0" y="0"/>
          <a:ext cx="0" cy="0"/>
          <a:chOff x="0" y="0"/>
          <a:chExt cx="0" cy="0"/>
        </a:xfrm>
      </p:grpSpPr>
      <p:sp>
        <p:nvSpPr>
          <p:cNvPr id="52" name="Shape 52"/>
          <p:cNvSpPr txBox="1"/>
          <p:nvPr>
            <p:ph idx="1" type="body"/>
          </p:nvPr>
        </p:nvSpPr>
        <p:spPr>
          <a:xfrm>
            <a:off x="311700" y="42307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707399"/>
          </a:xfrm>
          <a:prstGeom prst="rect">
            <a:avLst/>
          </a:prstGeom>
          <a:noFill/>
          <a:ln>
            <a:noFill/>
          </a:ln>
        </p:spPr>
        <p:txBody>
          <a:bodyPr anchorCtr="0" anchor="t" bIns="91425" lIns="91425" rIns="91425" tIns="91425"/>
          <a:lstStyle>
            <a:lvl1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6" name="Shape 6"/>
          <p:cNvSpPr txBox="1"/>
          <p:nvPr>
            <p:ph idx="1" type="body"/>
          </p:nvPr>
        </p:nvSpPr>
        <p:spPr>
          <a:xfrm>
            <a:off x="311700" y="1266325"/>
            <a:ext cx="8520599" cy="33027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8.png"/><Relationship Id="rId4" Type="http://schemas.openxmlformats.org/officeDocument/2006/relationships/image" Target="../media/image0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cfr.org/eu/eurozone-crisis/p22055" TargetMode="External"/><Relationship Id="rId4" Type="http://schemas.openxmlformats.org/officeDocument/2006/relationships/hyperlink" Target="http://www.voxeu.org/article/eurozone-crisis-consensus-view-causes-and-few-possible-solutions" TargetMode="External"/><Relationship Id="rId5" Type="http://schemas.openxmlformats.org/officeDocument/2006/relationships/hyperlink" Target="http://www.tradingeconomics.com/gree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Shape 62"/>
          <p:cNvSpPr txBox="1"/>
          <p:nvPr>
            <p:ph type="ctrTitle"/>
          </p:nvPr>
        </p:nvSpPr>
        <p:spPr>
          <a:xfrm>
            <a:off x="1004150" y="1751764"/>
            <a:ext cx="7136700" cy="1022399"/>
          </a:xfrm>
          <a:prstGeom prst="rect">
            <a:avLst/>
          </a:prstGeom>
        </p:spPr>
        <p:txBody>
          <a:bodyPr anchorCtr="0" anchor="b" bIns="91425" lIns="91425" rIns="91425" tIns="91425">
            <a:noAutofit/>
          </a:bodyPr>
          <a:lstStyle/>
          <a:p>
            <a:pPr>
              <a:spcBef>
                <a:spcPts val="0"/>
              </a:spcBef>
              <a:buNone/>
            </a:pPr>
            <a:r>
              <a:rPr lang="en"/>
              <a:t>European Sovereign Debt Crisis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99500"/>
            <a:ext cx="8520599" cy="572699"/>
          </a:xfrm>
          <a:prstGeom prst="rect">
            <a:avLst/>
          </a:prstGeom>
        </p:spPr>
        <p:txBody>
          <a:bodyPr anchorCtr="0" anchor="t" bIns="91425" lIns="91425" rIns="91425" tIns="91425">
            <a:noAutofit/>
          </a:bodyPr>
          <a:lstStyle/>
          <a:p>
            <a:pPr>
              <a:spcBef>
                <a:spcPts val="0"/>
              </a:spcBef>
              <a:buNone/>
            </a:pPr>
            <a:r>
              <a:rPr lang="en"/>
              <a:t>The Real Problem: Current Accounts</a:t>
            </a:r>
          </a:p>
        </p:txBody>
      </p:sp>
      <p:sp>
        <p:nvSpPr>
          <p:cNvPr id="116" name="Shape 116"/>
          <p:cNvSpPr txBox="1"/>
          <p:nvPr>
            <p:ph idx="1" type="body"/>
          </p:nvPr>
        </p:nvSpPr>
        <p:spPr>
          <a:xfrm>
            <a:off x="311700" y="863550"/>
            <a:ext cx="8520599" cy="3416400"/>
          </a:xfrm>
          <a:prstGeom prst="rect">
            <a:avLst/>
          </a:prstGeom>
        </p:spPr>
        <p:txBody>
          <a:bodyPr anchorCtr="0" anchor="t" bIns="91425" lIns="91425" rIns="91425" tIns="91425">
            <a:noAutofit/>
          </a:bodyPr>
          <a:lstStyle/>
          <a:p>
            <a:pPr indent="-228600" lvl="0" marL="457200" rtl="0">
              <a:spcBef>
                <a:spcPts val="0"/>
              </a:spcBef>
            </a:pPr>
            <a:r>
              <a:rPr lang="en"/>
              <a:t>The countries that ended up in the most trouble weren’t those with the most debt relative to GDP, but those with greatest </a:t>
            </a:r>
            <a:r>
              <a:rPr b="1" lang="en"/>
              <a:t>current account imbalances</a:t>
            </a:r>
            <a:r>
              <a:rPr lang="en"/>
              <a:t> i.e those which were </a:t>
            </a:r>
            <a:r>
              <a:rPr b="1" lang="en"/>
              <a:t>net foreign borrowers</a:t>
            </a:r>
          </a:p>
          <a:p>
            <a:pPr indent="-228600" lvl="0" marL="457200" rtl="0">
              <a:spcBef>
                <a:spcPts val="0"/>
              </a:spcBef>
            </a:pPr>
            <a:r>
              <a:rPr lang="en"/>
              <a:t>Adoption of Eurozone had encouraged a lot of cross-border capital flows within Europe: banks with extra capital in economies like Germany could now invest in opportunities in economies like Greece, Ireland and Portugal: “credit supply shock” 2003-2007</a:t>
            </a:r>
          </a:p>
          <a:p>
            <a:pPr indent="-228600" lvl="0" marL="457200">
              <a:spcBef>
                <a:spcPts val="0"/>
              </a:spcBef>
            </a:pPr>
            <a:r>
              <a:rPr lang="en"/>
              <a:t>Macroeconomic divergence: some countries accumulated huge foreign debts and some huge foreign surpluses, not much the ECB could do about it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283325"/>
            <a:ext cx="8520599" cy="572699"/>
          </a:xfrm>
          <a:prstGeom prst="rect">
            <a:avLst/>
          </a:prstGeom>
        </p:spPr>
        <p:txBody>
          <a:bodyPr anchorCtr="0" anchor="t" bIns="91425" lIns="91425" rIns="91425" tIns="91425">
            <a:noAutofit/>
          </a:bodyPr>
          <a:lstStyle/>
          <a:p>
            <a:pPr>
              <a:spcBef>
                <a:spcPts val="0"/>
              </a:spcBef>
              <a:buNone/>
            </a:pPr>
            <a:r>
              <a:rPr lang="en"/>
              <a:t>The Real Problem: Current Accounts</a:t>
            </a:r>
          </a:p>
        </p:txBody>
      </p:sp>
      <p:sp>
        <p:nvSpPr>
          <p:cNvPr id="122" name="Shape 122"/>
          <p:cNvSpPr txBox="1"/>
          <p:nvPr>
            <p:ph idx="1" type="body"/>
          </p:nvPr>
        </p:nvSpPr>
        <p:spPr>
          <a:xfrm>
            <a:off x="311700" y="863550"/>
            <a:ext cx="8520599" cy="3416400"/>
          </a:xfrm>
          <a:prstGeom prst="rect">
            <a:avLst/>
          </a:prstGeom>
        </p:spPr>
        <p:txBody>
          <a:bodyPr anchorCtr="0" anchor="t" bIns="91425" lIns="91425" rIns="91425" tIns="91425">
            <a:noAutofit/>
          </a:bodyPr>
          <a:lstStyle/>
          <a:p>
            <a:pPr rtl="0">
              <a:spcBef>
                <a:spcPts val="0"/>
              </a:spcBef>
              <a:buNone/>
            </a:pPr>
            <a:r>
              <a:rPr lang="en"/>
              <a:t>Why was current account imbalance a problem?</a:t>
            </a:r>
          </a:p>
          <a:p>
            <a:pPr indent="-228600" lvl="0" marL="457200" rtl="0">
              <a:spcBef>
                <a:spcPts val="0"/>
              </a:spcBef>
            </a:pPr>
            <a:r>
              <a:rPr lang="en"/>
              <a:t>Hypothetically, cross-border capital flows should be productive for creating wealth, capitalizing on investment opportunities, encouraging production of tradable goods</a:t>
            </a:r>
          </a:p>
          <a:p>
            <a:pPr indent="-228600" lvl="0" marL="457200" rtl="0">
              <a:spcBef>
                <a:spcPts val="0"/>
              </a:spcBef>
            </a:pPr>
            <a:r>
              <a:rPr lang="en"/>
              <a:t>Much of the capital ended up invested in non-tradable sectors (primarily housing) and government consumption, and therefore was not producing more wealth that would allow repayment</a:t>
            </a:r>
          </a:p>
          <a:p>
            <a:pPr indent="-228600" lvl="1" marL="914400" rtl="0">
              <a:spcBef>
                <a:spcPts val="0"/>
              </a:spcBef>
            </a:pPr>
            <a:r>
              <a:rPr lang="en"/>
              <a:t>Further problem: Real estate bubble sucked in capital and eventually burst in Spain and Ireland</a:t>
            </a:r>
          </a:p>
          <a:p>
            <a:pPr indent="-228600" lvl="0" marL="457200" rtl="0">
              <a:spcBef>
                <a:spcPts val="0"/>
              </a:spcBef>
            </a:pPr>
            <a:r>
              <a:rPr lang="en"/>
              <a:t>Increase in available capital also drove up wages and prices in recipient countries → loss of price competitiveness means even the investments that were in tradable goods were more difficult to actually export</a:t>
            </a:r>
          </a:p>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The Real Problem: Current Accounts</a:t>
            </a:r>
          </a:p>
        </p:txBody>
      </p:sp>
      <p:sp>
        <p:nvSpPr>
          <p:cNvPr id="128" name="Shape 128"/>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spcBef>
                <a:spcPts val="0"/>
              </a:spcBef>
              <a:buNone/>
            </a:pPr>
            <a:r>
              <a:rPr lang="en"/>
              <a:t>So three premises of the problem: </a:t>
            </a:r>
          </a:p>
          <a:p>
            <a:pPr indent="-228600" lvl="0" marL="457200" rtl="0">
              <a:spcBef>
                <a:spcPts val="0"/>
              </a:spcBef>
              <a:buAutoNum type="arabicParenBoth"/>
            </a:pPr>
            <a:r>
              <a:rPr lang="en"/>
              <a:t>Greece, Ireland, Portugal and Spain in particular were investing more than they were saving (putting them in current account deficit, making them net foreign borrowers) </a:t>
            </a:r>
          </a:p>
          <a:p>
            <a:pPr indent="-228600" lvl="0" marL="457200" rtl="0">
              <a:spcBef>
                <a:spcPts val="0"/>
              </a:spcBef>
              <a:buAutoNum type="arabicParenBoth"/>
            </a:pPr>
            <a:r>
              <a:rPr lang="en"/>
              <a:t>These investments were implicitly financed through foreign lending via increased cross-border capital flows within the Eurozone as a result of Maastricht, and rapid and artificial interest rate convergence</a:t>
            </a:r>
          </a:p>
          <a:p>
            <a:pPr indent="-228600" lvl="0" marL="457200">
              <a:spcBef>
                <a:spcPts val="0"/>
              </a:spcBef>
              <a:buAutoNum type="arabicParenBoth"/>
            </a:pPr>
            <a:r>
              <a:rPr lang="en"/>
              <a:t>These investments were largely unproductive, sucked into increased government spending and real estate bubble, and the economies were never structurally reformed enough to justify lower borrowing costs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194400"/>
            <a:ext cx="8520599" cy="572699"/>
          </a:xfrm>
          <a:prstGeom prst="rect">
            <a:avLst/>
          </a:prstGeom>
        </p:spPr>
        <p:txBody>
          <a:bodyPr anchorCtr="0" anchor="t" bIns="91425" lIns="91425" rIns="91425" tIns="91425">
            <a:noAutofit/>
          </a:bodyPr>
          <a:lstStyle/>
          <a:p>
            <a:pPr>
              <a:spcBef>
                <a:spcPts val="0"/>
              </a:spcBef>
              <a:buNone/>
            </a:pPr>
            <a:r>
              <a:rPr lang="en"/>
              <a:t>Banks and Private Borrowing: Doom Loop</a:t>
            </a:r>
          </a:p>
        </p:txBody>
      </p:sp>
      <p:sp>
        <p:nvSpPr>
          <p:cNvPr id="134" name="Shape 134"/>
          <p:cNvSpPr txBox="1"/>
          <p:nvPr>
            <p:ph idx="1" type="body"/>
          </p:nvPr>
        </p:nvSpPr>
        <p:spPr>
          <a:xfrm>
            <a:off x="311700" y="863550"/>
            <a:ext cx="8520599" cy="3416400"/>
          </a:xfrm>
          <a:prstGeom prst="rect">
            <a:avLst/>
          </a:prstGeom>
        </p:spPr>
        <p:txBody>
          <a:bodyPr anchorCtr="0" anchor="t" bIns="91425" lIns="91425" rIns="91425" tIns="91425">
            <a:noAutofit/>
          </a:bodyPr>
          <a:lstStyle/>
          <a:p>
            <a:pPr indent="-228600" lvl="0" marL="457200" rtl="0">
              <a:spcBef>
                <a:spcPts val="0"/>
              </a:spcBef>
            </a:pPr>
            <a:r>
              <a:rPr lang="en"/>
              <a:t>Banks borrow in the short term to lend out in the long term: are leveraged, very profitable when working well and very risky when not</a:t>
            </a:r>
          </a:p>
          <a:p>
            <a:pPr indent="-228600" lvl="0" marL="457200" rtl="0">
              <a:spcBef>
                <a:spcPts val="0"/>
              </a:spcBef>
            </a:pPr>
            <a:r>
              <a:rPr lang="en"/>
              <a:t>Constant need for funding, short-term capital to cover long-term loans</a:t>
            </a:r>
          </a:p>
          <a:p>
            <a:pPr indent="-228600" lvl="1" marL="914400" rtl="0">
              <a:spcBef>
                <a:spcPts val="0"/>
              </a:spcBef>
            </a:pPr>
            <a:r>
              <a:rPr lang="en"/>
              <a:t>Typical Eurozone government needs to borrow 10% of its loans once per year: typical EZ private bank needs to borrow this much every day</a:t>
            </a:r>
          </a:p>
          <a:p>
            <a:pPr indent="-228600" lvl="0" marL="457200" rtl="0">
              <a:spcBef>
                <a:spcPts val="0"/>
              </a:spcBef>
            </a:pPr>
            <a:r>
              <a:rPr lang="en"/>
              <a:t>Big risk of debt spirals just like sovereign governments</a:t>
            </a:r>
          </a:p>
          <a:p>
            <a:pPr indent="-228600" lvl="0" marL="457200" rtl="0">
              <a:spcBef>
                <a:spcPts val="0"/>
              </a:spcBef>
            </a:pPr>
            <a:r>
              <a:rPr lang="en"/>
              <a:t>Doom Loop: private banks rely on government to bail them out if trouble, but government also relies on banks → government attempts to bail out failing banks turns private debt into public debt and sets off spiral of insolvency</a:t>
            </a:r>
          </a:p>
          <a:p>
            <a:pPr indent="-228600" lvl="0" marL="457200" rtl="0">
              <a:spcBef>
                <a:spcPts val="0"/>
              </a:spcBef>
            </a:pPr>
            <a:r>
              <a:rPr lang="en"/>
              <a:t>This is what happened in Ireland: low public debt but high private debt entering crisis, translates into high public debt as government attempts bailouts</a:t>
            </a: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It Hits the Fan: Realization of the Crisis</a:t>
            </a:r>
          </a:p>
        </p:txBody>
      </p:sp>
      <p:sp>
        <p:nvSpPr>
          <p:cNvPr id="140" name="Shape 140"/>
          <p:cNvSpPr txBox="1"/>
          <p:nvPr>
            <p:ph idx="1" type="body"/>
          </p:nvPr>
        </p:nvSpPr>
        <p:spPr>
          <a:xfrm>
            <a:off x="311700" y="1152475"/>
            <a:ext cx="8055300" cy="2766899"/>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Pretty ominous set-up with macroeconomic divergence within Eurozone - how did it get to crisis?</a:t>
            </a:r>
          </a:p>
          <a:p>
            <a:pPr indent="-228600" lvl="0" marL="457200" rtl="0">
              <a:spcBef>
                <a:spcPts val="0"/>
              </a:spcBef>
              <a:buClr>
                <a:srgbClr val="000000"/>
              </a:buClr>
            </a:pPr>
            <a:r>
              <a:rPr lang="en">
                <a:solidFill>
                  <a:srgbClr val="000000"/>
                </a:solidFill>
              </a:rPr>
              <a:t>Two triggers: global recession, and realization of Greece lying about their deficit</a:t>
            </a:r>
          </a:p>
          <a:p>
            <a:pPr indent="-228600" lvl="1" marL="914400" rtl="0">
              <a:spcBef>
                <a:spcPts val="0"/>
              </a:spcBef>
              <a:buClr>
                <a:srgbClr val="000000"/>
              </a:buClr>
            </a:pPr>
            <a:r>
              <a:rPr lang="en">
                <a:solidFill>
                  <a:srgbClr val="000000"/>
                </a:solidFill>
              </a:rPr>
              <a:t>Recession (Collapse of Lehman 2008) → general hesitancy to lend and suspicion of risk, sudden stops in cross-border capital flows within Eurozone, slower growth</a:t>
            </a:r>
          </a:p>
          <a:p>
            <a:pPr indent="-228600" lvl="1" marL="914400" rtl="0">
              <a:lnSpc>
                <a:spcPct val="100000"/>
              </a:lnSpc>
              <a:spcBef>
                <a:spcPts val="0"/>
              </a:spcBef>
              <a:buClr>
                <a:srgbClr val="000000"/>
              </a:buClr>
            </a:pPr>
            <a:r>
              <a:rPr lang="en">
                <a:solidFill>
                  <a:srgbClr val="000000"/>
                </a:solidFill>
              </a:rPr>
              <a:t>October 2009 election of new Greek government, which revealed that the previous government had masked a deficit of 12.5% (remember it was supposed to be under 3%)</a:t>
            </a:r>
          </a:p>
          <a:p>
            <a:pPr indent="0" lvl="0" marL="914400" rtl="0">
              <a:lnSpc>
                <a:spcPct val="100000"/>
              </a:lnSpc>
              <a:spcBef>
                <a:spcPts val="0"/>
              </a:spcBef>
              <a:buNone/>
            </a:pPr>
            <a:r>
              <a:rPr lang="en" sz="1400">
                <a:solidFill>
                  <a:srgbClr val="000000"/>
                </a:solidFill>
              </a:rPr>
              <a:t>→ sudden awareness that the fiscal rules of Maastricht were being violated in ways investors were not aware of</a:t>
            </a:r>
          </a:p>
          <a:p>
            <a:pPr indent="457200" lvl="0" marL="457200" rtl="0">
              <a:lnSpc>
                <a:spcPct val="100000"/>
              </a:lnSpc>
              <a:spcBef>
                <a:spcPts val="0"/>
              </a:spcBef>
              <a:buNone/>
            </a:pPr>
            <a:r>
              <a:rPr lang="en" sz="1400">
                <a:solidFill>
                  <a:srgbClr val="000000"/>
                </a:solidFill>
              </a:rPr>
              <a:t>→  financial markets suddenly alerted to risk of sovereign default</a:t>
            </a:r>
          </a:p>
          <a:p>
            <a:pPr lvl="0" rtl="0">
              <a:spcBef>
                <a:spcPts val="0"/>
              </a:spcBef>
              <a:buNone/>
            </a:pPr>
            <a:r>
              <a:t/>
            </a:r>
            <a:endParaRPr/>
          </a:p>
        </p:txBody>
      </p:sp>
      <p:pic>
        <p:nvPicPr>
          <p:cNvPr id="141" name="Shape 141"/>
          <p:cNvPicPr preferRelativeResize="0"/>
          <p:nvPr/>
        </p:nvPicPr>
        <p:blipFill>
          <a:blip r:embed="rId3">
            <a:alphaModFix/>
          </a:blip>
          <a:stretch>
            <a:fillRect/>
          </a:stretch>
        </p:blipFill>
        <p:spPr>
          <a:xfrm>
            <a:off x="7117000" y="176437"/>
            <a:ext cx="1788300" cy="11098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251000"/>
            <a:ext cx="8520599" cy="707399"/>
          </a:xfrm>
          <a:prstGeom prst="rect">
            <a:avLst/>
          </a:prstGeom>
        </p:spPr>
        <p:txBody>
          <a:bodyPr anchorCtr="0" anchor="t" bIns="91425" lIns="91425" rIns="91425" tIns="91425">
            <a:noAutofit/>
          </a:bodyPr>
          <a:lstStyle/>
          <a:p>
            <a:pPr>
              <a:spcBef>
                <a:spcPts val="0"/>
              </a:spcBef>
              <a:buNone/>
            </a:pPr>
            <a:r>
              <a:rPr lang="en"/>
              <a:t>Unsustainable Sovereign Debt</a:t>
            </a:r>
          </a:p>
        </p:txBody>
      </p:sp>
      <p:sp>
        <p:nvSpPr>
          <p:cNvPr id="147" name="Shape 147"/>
          <p:cNvSpPr txBox="1"/>
          <p:nvPr>
            <p:ph idx="1" type="body"/>
          </p:nvPr>
        </p:nvSpPr>
        <p:spPr>
          <a:xfrm>
            <a:off x="311700" y="1015700"/>
            <a:ext cx="8520599" cy="33027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rtl="0">
              <a:spcBef>
                <a:spcPts val="0"/>
              </a:spcBef>
              <a:buNone/>
            </a:pPr>
            <a:r>
              <a:rPr lang="en">
                <a:solidFill>
                  <a:srgbClr val="000000"/>
                </a:solidFill>
              </a:rPr>
              <a:t>Dynamics of a debt vortex:</a:t>
            </a:r>
          </a:p>
          <a:p>
            <a:pPr indent="-228600" lvl="0" marL="914400" rtl="0">
              <a:spcBef>
                <a:spcPts val="0"/>
              </a:spcBef>
              <a:buClr>
                <a:srgbClr val="000000"/>
              </a:buClr>
            </a:pPr>
            <a:r>
              <a:rPr lang="en">
                <a:solidFill>
                  <a:srgbClr val="000000"/>
                </a:solidFill>
              </a:rPr>
              <a:t>Debt-to-GDP ratio exploding, constantly rising</a:t>
            </a:r>
          </a:p>
          <a:p>
            <a:pPr indent="-228600" lvl="0" marL="914400" rtl="0">
              <a:spcBef>
                <a:spcPts val="0"/>
              </a:spcBef>
              <a:buClr>
                <a:srgbClr val="000000"/>
              </a:buClr>
            </a:pPr>
            <a:r>
              <a:rPr lang="en">
                <a:solidFill>
                  <a:srgbClr val="000000"/>
                </a:solidFill>
              </a:rPr>
              <a:t>Interest rates exploding, servicing debt becomes more and more expensive</a:t>
            </a:r>
          </a:p>
          <a:p>
            <a:pPr indent="-228600" lvl="0" marL="914400" rtl="0">
              <a:spcBef>
                <a:spcPts val="0"/>
              </a:spcBef>
              <a:buClr>
                <a:srgbClr val="000000"/>
              </a:buClr>
            </a:pPr>
            <a:r>
              <a:rPr lang="en">
                <a:solidFill>
                  <a:srgbClr val="000000"/>
                </a:solidFill>
              </a:rPr>
              <a:t>Cannot roll over debt by financing it with new debt, because investors unwilling to lend to economy in which they do not have confidence</a:t>
            </a:r>
          </a:p>
          <a:p>
            <a:pPr indent="-228600" lvl="0" marL="914400" rtl="0">
              <a:spcBef>
                <a:spcPts val="0"/>
              </a:spcBef>
              <a:buClr>
                <a:srgbClr val="000000"/>
              </a:buClr>
            </a:pPr>
            <a:r>
              <a:rPr lang="en">
                <a:solidFill>
                  <a:srgbClr val="000000"/>
                </a:solidFill>
              </a:rPr>
              <a:t>Two ways to end it: bailout by a lender of last resort, or default</a:t>
            </a:r>
          </a:p>
          <a:p>
            <a:pPr indent="-228600" lvl="1" marL="1371600" rtl="0">
              <a:spcBef>
                <a:spcPts val="0"/>
              </a:spcBef>
              <a:buClr>
                <a:srgbClr val="000000"/>
              </a:buClr>
            </a:pPr>
            <a:r>
              <a:rPr lang="en">
                <a:solidFill>
                  <a:srgbClr val="000000"/>
                </a:solidFill>
              </a:rPr>
              <a:t>ECB not allowed to bail out its members - this was supposed to incentivize countries to not become unsustainable in the first place (obviously unsuccessfully)</a:t>
            </a:r>
          </a:p>
          <a:p>
            <a:pPr indent="-228600" lvl="1" marL="1371600">
              <a:spcBef>
                <a:spcPts val="0"/>
              </a:spcBef>
              <a:buClr>
                <a:srgbClr val="000000"/>
              </a:buClr>
            </a:pPr>
            <a:r>
              <a:rPr lang="en">
                <a:solidFill>
                  <a:srgbClr val="000000"/>
                </a:solidFill>
              </a:rPr>
              <a:t>Entire Eurozone opposed to Greek default since that would call into question the Maastricht guarantee against default, and reduce confidence in entire monetary union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186300"/>
            <a:ext cx="8520599" cy="707399"/>
          </a:xfrm>
          <a:prstGeom prst="rect">
            <a:avLst/>
          </a:prstGeom>
        </p:spPr>
        <p:txBody>
          <a:bodyPr anchorCtr="0" anchor="t" bIns="91425" lIns="91425" rIns="91425" tIns="91425">
            <a:noAutofit/>
          </a:bodyPr>
          <a:lstStyle/>
          <a:p>
            <a:pPr>
              <a:spcBef>
                <a:spcPts val="0"/>
              </a:spcBef>
              <a:buNone/>
            </a:pPr>
            <a:r>
              <a:rPr lang="en"/>
              <a:t>Crisis Progresses: Failed Bailouts and Contagion</a:t>
            </a:r>
          </a:p>
        </p:txBody>
      </p:sp>
      <p:sp>
        <p:nvSpPr>
          <p:cNvPr id="153" name="Shape 153"/>
          <p:cNvSpPr txBox="1"/>
          <p:nvPr>
            <p:ph idx="1" type="body"/>
          </p:nvPr>
        </p:nvSpPr>
        <p:spPr>
          <a:xfrm>
            <a:off x="311700" y="920400"/>
            <a:ext cx="8520599" cy="3302700"/>
          </a:xfrm>
          <a:prstGeom prst="rect">
            <a:avLst/>
          </a:prstGeom>
        </p:spPr>
        <p:txBody>
          <a:bodyPr anchorCtr="0" anchor="t" bIns="91425" lIns="91425" rIns="91425" tIns="91425">
            <a:noAutofit/>
          </a:bodyPr>
          <a:lstStyle/>
          <a:p>
            <a:pPr indent="-228600" lvl="0" marL="457200" rtl="0">
              <a:spcBef>
                <a:spcPts val="0"/>
              </a:spcBef>
            </a:pPr>
            <a:r>
              <a:rPr lang="en"/>
              <a:t>Eurozone governments more opposed to default than to bailout: Greek bailout from “troika” (ECB, IMF and EZ governments) comes in 2010, $163 billion on conditions of austerity (tax hikes and spending cuts)</a:t>
            </a:r>
          </a:p>
          <a:p>
            <a:pPr indent="-228600" lvl="0" marL="457200" rtl="0">
              <a:spcBef>
                <a:spcPts val="0"/>
              </a:spcBef>
            </a:pPr>
            <a:r>
              <a:rPr lang="en"/>
              <a:t>Didn’t work: too little, too late. Greece not credibly on a path to sustainability, and markets reflected this in interest rates and unwillingness to lend</a:t>
            </a:r>
          </a:p>
          <a:p>
            <a:pPr indent="-228600" lvl="1" marL="914400" rtl="0">
              <a:spcBef>
                <a:spcPts val="0"/>
              </a:spcBef>
            </a:pPr>
            <a:r>
              <a:rPr lang="en"/>
              <a:t>bailout package was rushed and politically charged: doesn’t encourage investor confidence</a:t>
            </a:r>
          </a:p>
          <a:p>
            <a:pPr indent="-228600" lvl="0" marL="457200" rtl="0">
              <a:spcBef>
                <a:spcPts val="0"/>
              </a:spcBef>
            </a:pPr>
            <a:r>
              <a:rPr lang="en"/>
              <a:t>Ireland and Portugal next to be affected: Ireland particularly faced problems from real estate bubble and banking crisis, Portugal from foreign-debt financed deficit</a:t>
            </a:r>
          </a:p>
          <a:p>
            <a:pPr indent="-228600" lvl="0" marL="457200" rtl="0">
              <a:spcBef>
                <a:spcPts val="0"/>
              </a:spcBef>
            </a:pPr>
            <a:r>
              <a:rPr lang="en"/>
              <a:t>Ireland took $112 billion bailout 2011 and implemented severe austerity</a:t>
            </a:r>
          </a:p>
          <a:p>
            <a:pPr indent="-228600" lvl="0" marL="457200" rtl="0">
              <a:spcBef>
                <a:spcPts val="0"/>
              </a:spcBef>
            </a:pPr>
            <a:r>
              <a:rPr lang="en"/>
              <a:t>Portugal took $116 billion bailout May 2011, austerity and deep recession </a:t>
            </a:r>
          </a:p>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113550"/>
            <a:ext cx="8520599" cy="707399"/>
          </a:xfrm>
          <a:prstGeom prst="rect">
            <a:avLst/>
          </a:prstGeom>
        </p:spPr>
        <p:txBody>
          <a:bodyPr anchorCtr="0" anchor="t" bIns="91425" lIns="91425" rIns="91425" tIns="91425">
            <a:noAutofit/>
          </a:bodyPr>
          <a:lstStyle/>
          <a:p>
            <a:pPr>
              <a:spcBef>
                <a:spcPts val="0"/>
              </a:spcBef>
              <a:buNone/>
            </a:pPr>
            <a:r>
              <a:rPr lang="en"/>
              <a:t>Further Contagion</a:t>
            </a:r>
          </a:p>
        </p:txBody>
      </p:sp>
      <p:sp>
        <p:nvSpPr>
          <p:cNvPr id="159" name="Shape 159"/>
          <p:cNvSpPr txBox="1"/>
          <p:nvPr>
            <p:ph idx="1" type="body"/>
          </p:nvPr>
        </p:nvSpPr>
        <p:spPr>
          <a:xfrm>
            <a:off x="311700" y="920400"/>
            <a:ext cx="8520599" cy="3302700"/>
          </a:xfrm>
          <a:prstGeom prst="rect">
            <a:avLst/>
          </a:prstGeom>
        </p:spPr>
        <p:txBody>
          <a:bodyPr anchorCtr="0" anchor="t" bIns="91425" lIns="91425" rIns="91425" tIns="91425">
            <a:noAutofit/>
          </a:bodyPr>
          <a:lstStyle/>
          <a:p>
            <a:pPr rtl="0">
              <a:spcBef>
                <a:spcPts val="0"/>
              </a:spcBef>
              <a:buNone/>
            </a:pPr>
            <a:r>
              <a:rPr lang="en"/>
              <a:t>Crisis rests largely on investor perception - it became more apparent that Greece, Ireland and Portugal were spiraling out of control, and this lowered confidence in entire Eurozone</a:t>
            </a:r>
          </a:p>
          <a:p>
            <a:pPr indent="-228600" lvl="0" marL="457200" rtl="0">
              <a:spcBef>
                <a:spcPts val="0"/>
              </a:spcBef>
            </a:pPr>
            <a:r>
              <a:rPr lang="en"/>
              <a:t>By end of 2011, crisis begins to spread to core European countries, Italy and Spain, as well as Cyprus (largely due to its close financial ties with Greece)</a:t>
            </a:r>
          </a:p>
          <a:p>
            <a:pPr indent="-228600" lvl="0" marL="457200" rtl="0">
              <a:spcBef>
                <a:spcPts val="0"/>
              </a:spcBef>
            </a:pPr>
            <a:r>
              <a:rPr lang="en"/>
              <a:t>Exacerbated by pro-cyclical fiscal policy across Europe: reducing spending and raising taxes in countries that had not yet been hit</a:t>
            </a:r>
          </a:p>
          <a:p>
            <a:pPr indent="-228600" lvl="1" marL="914400" rtl="0">
              <a:spcBef>
                <a:spcPts val="0"/>
              </a:spcBef>
            </a:pPr>
            <a:r>
              <a:rPr lang="en"/>
              <a:t>German tightening accounted for 32% of overall Eurozone contraction</a:t>
            </a:r>
          </a:p>
          <a:p>
            <a:pPr indent="-228600" lvl="1" marL="914400" rtl="0">
              <a:spcBef>
                <a:spcPts val="0"/>
              </a:spcBef>
            </a:pPr>
            <a:r>
              <a:rPr lang="en"/>
              <a:t>Pretty irresponsible: mismanagement of aggregate demand, and unnecessary in countries that were not facing sudden stop of capital flows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5542250" y="259075"/>
            <a:ext cx="3336899" cy="1876225"/>
          </a:xfrm>
          <a:prstGeom prst="rect">
            <a:avLst/>
          </a:prstGeom>
          <a:noFill/>
          <a:ln>
            <a:noFill/>
          </a:ln>
        </p:spPr>
      </p:pic>
      <p:pic>
        <p:nvPicPr>
          <p:cNvPr id="165" name="Shape 165"/>
          <p:cNvPicPr preferRelativeResize="0"/>
          <p:nvPr/>
        </p:nvPicPr>
        <p:blipFill rotWithShape="1">
          <a:blip r:embed="rId3">
            <a:alphaModFix/>
          </a:blip>
          <a:srcRect b="21109" l="-121960" r="121960" t="-21110"/>
          <a:stretch/>
        </p:blipFill>
        <p:spPr>
          <a:xfrm>
            <a:off x="1206500" y="2242700"/>
            <a:ext cx="3950699" cy="2221350"/>
          </a:xfrm>
          <a:prstGeom prst="rect">
            <a:avLst/>
          </a:prstGeom>
          <a:noFill/>
          <a:ln>
            <a:noFill/>
          </a:ln>
        </p:spPr>
      </p:pic>
      <p:sp>
        <p:nvSpPr>
          <p:cNvPr id="166" name="Shape 166"/>
          <p:cNvSpPr txBox="1"/>
          <p:nvPr>
            <p:ph type="title"/>
          </p:nvPr>
        </p:nvSpPr>
        <p:spPr>
          <a:xfrm>
            <a:off x="311700" y="259075"/>
            <a:ext cx="8520599" cy="572699"/>
          </a:xfrm>
          <a:prstGeom prst="rect">
            <a:avLst/>
          </a:prstGeom>
        </p:spPr>
        <p:txBody>
          <a:bodyPr anchorCtr="0" anchor="t" bIns="91425" lIns="91425" rIns="91425" tIns="91425">
            <a:noAutofit/>
          </a:bodyPr>
          <a:lstStyle/>
          <a:p>
            <a:pPr>
              <a:spcBef>
                <a:spcPts val="0"/>
              </a:spcBef>
              <a:buNone/>
            </a:pPr>
            <a:r>
              <a:rPr lang="en"/>
              <a:t>Whatever It Takes</a:t>
            </a:r>
          </a:p>
        </p:txBody>
      </p:sp>
      <p:sp>
        <p:nvSpPr>
          <p:cNvPr id="167" name="Shape 167"/>
          <p:cNvSpPr txBox="1"/>
          <p:nvPr>
            <p:ph idx="1" type="body"/>
          </p:nvPr>
        </p:nvSpPr>
        <p:spPr>
          <a:xfrm>
            <a:off x="424900" y="1017725"/>
            <a:ext cx="8454299" cy="3416400"/>
          </a:xfrm>
          <a:prstGeom prst="rect">
            <a:avLst/>
          </a:prstGeom>
        </p:spPr>
        <p:txBody>
          <a:bodyPr anchorCtr="0" anchor="t" bIns="91425" lIns="91425" rIns="91425" tIns="91425">
            <a:noAutofit/>
          </a:bodyPr>
          <a:lstStyle/>
          <a:p>
            <a:pPr rtl="0">
              <a:spcBef>
                <a:spcPts val="0"/>
              </a:spcBef>
              <a:buNone/>
            </a:pPr>
            <a:r>
              <a:rPr lang="en"/>
              <a:t>Something had to be done, crisis was becoming </a:t>
            </a:r>
          </a:p>
          <a:p>
            <a:pPr rtl="0">
              <a:spcBef>
                <a:spcPts val="0"/>
              </a:spcBef>
              <a:buNone/>
            </a:pPr>
            <a:r>
              <a:rPr lang="en"/>
              <a:t>global and threatening entire Eurozone</a:t>
            </a:r>
          </a:p>
          <a:p>
            <a:pPr rtl="0">
              <a:spcBef>
                <a:spcPts val="0"/>
              </a:spcBef>
              <a:buNone/>
            </a:pPr>
            <a:r>
              <a:rPr lang="en"/>
              <a:t>Mario Draghi, president of ECB, July 2012 famously informed markets that the ECB would do “whatever it takes” to hold the Eurozone together - effectively pledged ECB as debt-buyer of last resort for countries in trouble</a:t>
            </a:r>
          </a:p>
          <a:p>
            <a:pPr rtl="0">
              <a:spcBef>
                <a:spcPts val="0"/>
              </a:spcBef>
              <a:buNone/>
            </a:pPr>
            <a:r>
              <a:rPr lang="en"/>
              <a:t>Managed to switch investor expectations from earlier fears of total insolvency to expecting some sort of recovery, borrowing costs returned to pre-crisis levels</a:t>
            </a:r>
          </a:p>
          <a:p>
            <a:pPr>
              <a:spcBef>
                <a:spcPts val="0"/>
              </a:spcBef>
              <a:buNone/>
            </a:pPr>
            <a:r>
              <a:rPr lang="en"/>
              <a:t>Bailout programs also worked in some places - Ireland completed program December 2013, Spain in January 2014, Portugal May 2014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218675"/>
            <a:ext cx="8520599" cy="572699"/>
          </a:xfrm>
          <a:prstGeom prst="rect">
            <a:avLst/>
          </a:prstGeom>
        </p:spPr>
        <p:txBody>
          <a:bodyPr anchorCtr="0" anchor="t" bIns="91425" lIns="91425" rIns="91425" tIns="91425">
            <a:noAutofit/>
          </a:bodyPr>
          <a:lstStyle/>
          <a:p>
            <a:pPr>
              <a:spcBef>
                <a:spcPts val="0"/>
              </a:spcBef>
              <a:buNone/>
            </a:pPr>
            <a:r>
              <a:rPr lang="en"/>
              <a:t>Are things fixed?</a:t>
            </a:r>
          </a:p>
        </p:txBody>
      </p:sp>
      <p:sp>
        <p:nvSpPr>
          <p:cNvPr id="173" name="Shape 173"/>
          <p:cNvSpPr txBox="1"/>
          <p:nvPr>
            <p:ph idx="1" type="body"/>
          </p:nvPr>
        </p:nvSpPr>
        <p:spPr>
          <a:xfrm>
            <a:off x="311700" y="734175"/>
            <a:ext cx="8520599" cy="3416400"/>
          </a:xfrm>
          <a:prstGeom prst="rect">
            <a:avLst/>
          </a:prstGeom>
        </p:spPr>
        <p:txBody>
          <a:bodyPr anchorCtr="0" anchor="t" bIns="91425" lIns="91425" rIns="91425" tIns="91425">
            <a:noAutofit/>
          </a:bodyPr>
          <a:lstStyle/>
          <a:p>
            <a:pPr rtl="0">
              <a:lnSpc>
                <a:spcPct val="100000"/>
              </a:lnSpc>
              <a:spcBef>
                <a:spcPts val="0"/>
              </a:spcBef>
              <a:buNone/>
            </a:pPr>
            <a:r>
              <a:rPr lang="en"/>
              <a:t>No.</a:t>
            </a:r>
          </a:p>
          <a:p>
            <a:pPr indent="-228600" lvl="0" marL="457200" rtl="0">
              <a:lnSpc>
                <a:spcPct val="100000"/>
              </a:lnSpc>
              <a:spcBef>
                <a:spcPts val="0"/>
              </a:spcBef>
            </a:pPr>
            <a:r>
              <a:rPr lang="en"/>
              <a:t>Deep structural problems persist: high unemployment, low growth, weak banks, huge debt</a:t>
            </a:r>
          </a:p>
          <a:p>
            <a:pPr indent="-228600" lvl="0" marL="457200" rtl="0">
              <a:spcBef>
                <a:spcPts val="0"/>
              </a:spcBef>
            </a:pPr>
            <a:r>
              <a:rPr lang="en"/>
              <a:t>Underlying causes of crisis - Eurozone monetary/fiscal power distinction means disconnect between responsibility for crises (lying with national governments) and authority to take action to address crises (lying with the ECB) still present</a:t>
            </a:r>
          </a:p>
          <a:p>
            <a:pPr indent="-228600" lvl="0" marL="457200" rtl="0">
              <a:spcBef>
                <a:spcPts val="0"/>
              </a:spcBef>
            </a:pPr>
            <a:r>
              <a:rPr lang="en"/>
              <a:t>Still no mechanism at Eurozone level to coordinate crisis management, or even to make sure that this degree of macroeconomic divergence doesn’t happen again</a:t>
            </a:r>
          </a:p>
          <a:p>
            <a:pPr indent="-228600" lvl="0" marL="457200" rtl="0">
              <a:spcBef>
                <a:spcPts val="0"/>
              </a:spcBef>
            </a:pPr>
            <a:r>
              <a:rPr lang="en"/>
              <a:t>Many economies still not sufficiently structurally reformed to meet Maastricht criteria</a:t>
            </a:r>
          </a:p>
          <a:p>
            <a:pPr indent="-228600" lvl="0" marL="457200">
              <a:spcBef>
                <a:spcPts val="0"/>
              </a:spcBef>
            </a:pPr>
            <a:r>
              <a:rPr lang="en"/>
              <a:t>Skepticism about viability of Euro going forward → hard to predict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Background</a:t>
            </a:r>
          </a:p>
        </p:txBody>
      </p:sp>
      <p:sp>
        <p:nvSpPr>
          <p:cNvPr id="68" name="Shape 68"/>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spcBef>
                <a:spcPts val="0"/>
              </a:spcBef>
              <a:buNone/>
            </a:pPr>
            <a:r>
              <a:rPr lang="en"/>
              <a:t>Triggered (in part) by the global recession, the Eurozone sovereign debt crisis broke out in late 2009 </a:t>
            </a:r>
          </a:p>
          <a:p>
            <a:pPr rtl="0">
              <a:spcBef>
                <a:spcPts val="0"/>
              </a:spcBef>
              <a:buNone/>
            </a:pPr>
            <a:r>
              <a:rPr lang="en"/>
              <a:t>Several Eurozone governments unable to repay or refinance their debts</a:t>
            </a:r>
          </a:p>
          <a:p>
            <a:pPr rtl="0">
              <a:spcBef>
                <a:spcPts val="0"/>
              </a:spcBef>
              <a:buNone/>
            </a:pPr>
            <a:r>
              <a:rPr lang="en"/>
              <a:t>Several billion dollars in bailout packages from ECB and IMF later, many countries are still struggling</a:t>
            </a:r>
          </a:p>
          <a:p>
            <a:pPr>
              <a:spcBef>
                <a:spcPts val="0"/>
              </a:spcBef>
              <a:buNone/>
            </a:pPr>
            <a:r>
              <a:rPr lang="en"/>
              <a:t>Growth forecasts are bad and expected to remain bad until the crisis is definitively resolved, high unemployment and debt, weak banks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AND</a:t>
            </a:r>
          </a:p>
        </p:txBody>
      </p:sp>
      <p:sp>
        <p:nvSpPr>
          <p:cNvPr id="179" name="Shape 179"/>
          <p:cNvSpPr txBox="1"/>
          <p:nvPr>
            <p:ph idx="1" type="body"/>
          </p:nvPr>
        </p:nvSpPr>
        <p:spPr>
          <a:xfrm>
            <a:off x="311700" y="1266325"/>
            <a:ext cx="8520599" cy="3302700"/>
          </a:xfrm>
          <a:prstGeom prst="rect">
            <a:avLst/>
          </a:prstGeom>
        </p:spPr>
        <p:txBody>
          <a:bodyPr anchorCtr="0" anchor="t" bIns="91425" lIns="91425" rIns="91425" tIns="91425">
            <a:noAutofit/>
          </a:bodyPr>
          <a:lstStyle/>
          <a:p>
            <a:pPr>
              <a:spcBef>
                <a:spcPts val="0"/>
              </a:spcBef>
              <a:buNone/>
            </a:pPr>
            <a:r>
              <a:rPr lang="en"/>
              <a:t>Greece is still in trouble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83" name="Shape 183"/>
        <p:cNvGrpSpPr/>
        <p:nvPr/>
      </p:nvGrpSpPr>
      <p:grpSpPr>
        <a:xfrm>
          <a:off x="0" y="0"/>
          <a:ext cx="0" cy="0"/>
          <a:chOff x="0" y="0"/>
          <a:chExt cx="0" cy="0"/>
        </a:xfrm>
      </p:grpSpPr>
      <p:sp>
        <p:nvSpPr>
          <p:cNvPr id="184" name="Shape 184"/>
          <p:cNvSpPr txBox="1"/>
          <p:nvPr>
            <p:ph idx="1" type="body"/>
          </p:nvPr>
        </p:nvSpPr>
        <p:spPr>
          <a:xfrm>
            <a:off x="311700" y="226375"/>
            <a:ext cx="8520599" cy="4342499"/>
          </a:xfrm>
          <a:prstGeom prst="rect">
            <a:avLst/>
          </a:prstGeom>
        </p:spPr>
        <p:txBody>
          <a:bodyPr anchorCtr="0" anchor="t" bIns="91425" lIns="91425" rIns="91425" tIns="91425">
            <a:noAutofit/>
          </a:bodyPr>
          <a:lstStyle/>
          <a:p>
            <a:pPr lvl="0" rtl="0">
              <a:lnSpc>
                <a:spcPct val="100000"/>
              </a:lnSpc>
              <a:spcBef>
                <a:spcPts val="0"/>
              </a:spcBef>
              <a:spcAft>
                <a:spcPts val="0"/>
              </a:spcAft>
              <a:buClr>
                <a:schemeClr val="dk1"/>
              </a:buClr>
              <a:buSzPct val="36666"/>
              <a:buFont typeface="Arial"/>
              <a:buNone/>
            </a:pPr>
            <a:r>
              <a:rPr b="1" lang="en" sz="3000">
                <a:solidFill>
                  <a:srgbClr val="FF9900"/>
                </a:solidFill>
              </a:rPr>
              <a:t>Greece’s Acceptance into the Eurozone</a:t>
            </a:r>
          </a:p>
          <a:p>
            <a:pPr indent="-368300" lvl="0" marL="457200" rtl="0">
              <a:lnSpc>
                <a:spcPct val="100000"/>
              </a:lnSpc>
              <a:spcBef>
                <a:spcPts val="0"/>
              </a:spcBef>
              <a:spcAft>
                <a:spcPts val="0"/>
              </a:spcAft>
              <a:buClr>
                <a:srgbClr val="000000"/>
              </a:buClr>
              <a:buSzPct val="100000"/>
              <a:buChar char="-"/>
            </a:pPr>
            <a:r>
              <a:rPr lang="en" sz="2200">
                <a:solidFill>
                  <a:srgbClr val="000000"/>
                </a:solidFill>
              </a:rPr>
              <a:t>Greece was accepted into the Eurozone in 2001 and was allowed to adopt its currency: the Euro.</a:t>
            </a:r>
          </a:p>
          <a:p>
            <a:pPr indent="-368300" lvl="0" marL="457200" rtl="0">
              <a:lnSpc>
                <a:spcPct val="100000"/>
              </a:lnSpc>
              <a:spcBef>
                <a:spcPts val="0"/>
              </a:spcBef>
              <a:spcAft>
                <a:spcPts val="0"/>
              </a:spcAft>
              <a:buClr>
                <a:srgbClr val="000000"/>
              </a:buClr>
              <a:buSzPct val="100000"/>
              <a:buChar char="-"/>
            </a:pPr>
            <a:r>
              <a:rPr lang="en" sz="2200">
                <a:solidFill>
                  <a:srgbClr val="000000"/>
                </a:solidFill>
              </a:rPr>
              <a:t>To do so, they had to make many financial adjustments so as to be able to meet the Eurozone’s standards:</a:t>
            </a:r>
          </a:p>
          <a:p>
            <a:pPr indent="-368300" lvl="1" marL="914400" rtl="0">
              <a:lnSpc>
                <a:spcPct val="100000"/>
              </a:lnSpc>
              <a:spcBef>
                <a:spcPts val="0"/>
              </a:spcBef>
              <a:spcAft>
                <a:spcPts val="0"/>
              </a:spcAft>
              <a:buClr>
                <a:srgbClr val="000000"/>
              </a:buClr>
              <a:buSzPct val="100000"/>
              <a:buChar char="-"/>
            </a:pPr>
            <a:r>
              <a:rPr lang="en" sz="2200">
                <a:solidFill>
                  <a:srgbClr val="000000"/>
                </a:solidFill>
              </a:rPr>
              <a:t>To enter, the applicant country’s GDP deficit was to be under 3%.</a:t>
            </a:r>
          </a:p>
          <a:p>
            <a:pPr indent="-368300" lvl="2" marL="1371600" rtl="0">
              <a:lnSpc>
                <a:spcPct val="100000"/>
              </a:lnSpc>
              <a:spcBef>
                <a:spcPts val="0"/>
              </a:spcBef>
              <a:spcAft>
                <a:spcPts val="0"/>
              </a:spcAft>
              <a:buClr>
                <a:srgbClr val="000000"/>
              </a:buClr>
              <a:buSzPct val="100000"/>
              <a:buChar char="-"/>
            </a:pPr>
            <a:r>
              <a:rPr lang="en" sz="2200">
                <a:solidFill>
                  <a:srgbClr val="000000"/>
                </a:solidFill>
              </a:rPr>
              <a:t>Greece stated that its deficit was less than 1% of GDP and was thus accepted into the Eurozone.</a:t>
            </a:r>
          </a:p>
          <a:p>
            <a:pPr indent="-368300" lvl="3" marL="1828800" rtl="0">
              <a:lnSpc>
                <a:spcPct val="100000"/>
              </a:lnSpc>
              <a:spcBef>
                <a:spcPts val="0"/>
              </a:spcBef>
              <a:spcAft>
                <a:spcPts val="0"/>
              </a:spcAft>
              <a:buClr>
                <a:srgbClr val="000000"/>
              </a:buClr>
              <a:buSzPct val="100000"/>
              <a:buChar char="-"/>
            </a:pPr>
            <a:r>
              <a:rPr lang="en" sz="2200">
                <a:solidFill>
                  <a:srgbClr val="000000"/>
                </a:solidFill>
              </a:rPr>
              <a:t>Since its admission, there have been reports that Greece’s deficit was actually greater than the 3% stipulation, and its deficit has not approached the 3% guideline since the country’s admission.</a:t>
            </a:r>
          </a:p>
          <a:p>
            <a:pPr>
              <a:spcBef>
                <a:spcPts val="0"/>
              </a:spcBef>
              <a:buNone/>
            </a:pPr>
            <a:r>
              <a:t/>
            </a:r>
            <a:endParaRPr>
              <a:solidFill>
                <a:srgbClr val="000000"/>
              </a:solidFil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88" name="Shape 188"/>
        <p:cNvGrpSpPr/>
        <p:nvPr/>
      </p:nvGrpSpPr>
      <p:grpSpPr>
        <a:xfrm>
          <a:off x="0" y="0"/>
          <a:ext cx="0" cy="0"/>
          <a:chOff x="0" y="0"/>
          <a:chExt cx="0" cy="0"/>
        </a:xfrm>
      </p:grpSpPr>
      <p:sp>
        <p:nvSpPr>
          <p:cNvPr id="189" name="Shape 189"/>
          <p:cNvSpPr txBox="1"/>
          <p:nvPr>
            <p:ph idx="1" type="body"/>
          </p:nvPr>
        </p:nvSpPr>
        <p:spPr>
          <a:xfrm>
            <a:off x="311700" y="176050"/>
            <a:ext cx="8520599" cy="43929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b="1" lang="en" sz="3000">
                <a:solidFill>
                  <a:srgbClr val="FF9900"/>
                </a:solidFill>
              </a:rPr>
              <a:t>The Benefits of the Eurozone</a:t>
            </a:r>
          </a:p>
          <a:p>
            <a:pPr indent="-368300" lvl="0" marL="457200" rtl="0">
              <a:spcBef>
                <a:spcPts val="0"/>
              </a:spcBef>
              <a:buClr>
                <a:srgbClr val="000000"/>
              </a:buClr>
              <a:buSzPct val="100000"/>
              <a:buChar char="-"/>
            </a:pPr>
            <a:r>
              <a:rPr lang="en" sz="2200">
                <a:solidFill>
                  <a:srgbClr val="000000"/>
                </a:solidFill>
              </a:rPr>
              <a:t>With its inclusion into the Eurozone, Greece was able to borrow money at lower interest rates than it would have been able to had it not been included.</a:t>
            </a:r>
          </a:p>
          <a:p>
            <a:pPr indent="-368300" lvl="1" marL="914400" rtl="0">
              <a:spcBef>
                <a:spcPts val="0"/>
              </a:spcBef>
              <a:buClr>
                <a:srgbClr val="000000"/>
              </a:buClr>
              <a:buSzPct val="100000"/>
              <a:buChar char="-"/>
            </a:pPr>
            <a:r>
              <a:rPr lang="en" sz="2200">
                <a:solidFill>
                  <a:srgbClr val="000000"/>
                </a:solidFill>
              </a:rPr>
              <a:t>This is because of the Eurozone’s inclusion of financially credible countries, most notably Germany,</a:t>
            </a:r>
          </a:p>
          <a:p>
            <a:pPr indent="-368300" lvl="2" marL="1371600">
              <a:spcBef>
                <a:spcPts val="0"/>
              </a:spcBef>
              <a:buClr>
                <a:srgbClr val="000000"/>
              </a:buClr>
              <a:buSzPct val="100000"/>
              <a:buChar char="-"/>
            </a:pPr>
            <a:r>
              <a:rPr lang="en" sz="2200">
                <a:solidFill>
                  <a:srgbClr val="000000"/>
                </a:solidFill>
              </a:rPr>
              <a:t>By being linked to financially stronger countries, Greece was able to give off the illusion that it was as financially stable as its compatriots and was thus able to benefit from their lower interest rates.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93" name="Shape 193"/>
        <p:cNvGrpSpPr/>
        <p:nvPr/>
      </p:nvGrpSpPr>
      <p:grpSpPr>
        <a:xfrm>
          <a:off x="0" y="0"/>
          <a:ext cx="0" cy="0"/>
          <a:chOff x="0" y="0"/>
          <a:chExt cx="0" cy="0"/>
        </a:xfrm>
      </p:grpSpPr>
      <p:sp>
        <p:nvSpPr>
          <p:cNvPr id="194" name="Shape 194"/>
          <p:cNvSpPr txBox="1"/>
          <p:nvPr>
            <p:ph idx="1" type="body"/>
          </p:nvPr>
        </p:nvSpPr>
        <p:spPr>
          <a:xfrm>
            <a:off x="311700" y="150900"/>
            <a:ext cx="8520599" cy="4418099"/>
          </a:xfrm>
          <a:prstGeom prst="rect">
            <a:avLst/>
          </a:prstGeom>
        </p:spPr>
        <p:txBody>
          <a:bodyPr anchorCtr="0" anchor="t" bIns="91425" lIns="91425" rIns="91425" tIns="91425">
            <a:noAutofit/>
          </a:bodyPr>
          <a:lstStyle/>
          <a:p>
            <a:pPr lvl="0" rtl="0">
              <a:spcBef>
                <a:spcPts val="0"/>
              </a:spcBef>
              <a:buClr>
                <a:schemeClr val="dk1"/>
              </a:buClr>
              <a:buSzPct val="42307"/>
              <a:buFont typeface="Arial"/>
              <a:buNone/>
            </a:pPr>
            <a:r>
              <a:rPr b="1" lang="en" sz="2600">
                <a:solidFill>
                  <a:srgbClr val="FF9900"/>
                </a:solidFill>
              </a:rPr>
              <a:t>Overspending</a:t>
            </a:r>
          </a:p>
          <a:p>
            <a:pPr indent="-228600" lvl="0" marL="457200" rtl="0">
              <a:spcBef>
                <a:spcPts val="0"/>
              </a:spcBef>
              <a:buClr>
                <a:srgbClr val="000000"/>
              </a:buClr>
              <a:buChar char="-"/>
            </a:pPr>
            <a:r>
              <a:rPr lang="en">
                <a:solidFill>
                  <a:srgbClr val="000000"/>
                </a:solidFill>
              </a:rPr>
              <a:t>Greece was borrowing as much as it was to feed its public sector:</a:t>
            </a:r>
          </a:p>
          <a:p>
            <a:pPr indent="-342900" lvl="1" marL="914400" rtl="0">
              <a:spcBef>
                <a:spcPts val="0"/>
              </a:spcBef>
              <a:buClr>
                <a:srgbClr val="000000"/>
              </a:buClr>
              <a:buSzPct val="100000"/>
              <a:buChar char="-"/>
            </a:pPr>
            <a:r>
              <a:rPr lang="en" sz="1800">
                <a:solidFill>
                  <a:srgbClr val="000000"/>
                </a:solidFill>
              </a:rPr>
              <a:t>The country had been through a civil war from 1945-’49, and national support for the country’s politician’s was still weak.</a:t>
            </a:r>
          </a:p>
          <a:p>
            <a:pPr indent="-342900" lvl="2" marL="1371600" rtl="0">
              <a:spcBef>
                <a:spcPts val="0"/>
              </a:spcBef>
              <a:buClr>
                <a:srgbClr val="000000"/>
              </a:buClr>
              <a:buSzPct val="100000"/>
              <a:buChar char="-"/>
            </a:pPr>
            <a:r>
              <a:rPr lang="en" sz="1800">
                <a:solidFill>
                  <a:srgbClr val="000000"/>
                </a:solidFill>
              </a:rPr>
              <a:t>To secure votes, the government in power began spending huge amounts on the public sector in order to appease its people.</a:t>
            </a:r>
          </a:p>
          <a:p>
            <a:pPr indent="-342900" lvl="3" marL="1828800" rtl="0">
              <a:spcBef>
                <a:spcPts val="0"/>
              </a:spcBef>
              <a:buClr>
                <a:srgbClr val="000000"/>
              </a:buClr>
              <a:buSzPct val="100000"/>
              <a:buChar char="-"/>
            </a:pPr>
            <a:r>
              <a:rPr lang="en" sz="1800">
                <a:solidFill>
                  <a:srgbClr val="000000"/>
                </a:solidFill>
              </a:rPr>
              <a:t>For example: The Greek government began offering “state-related” jobs. These jobs did not pay extremely high, but were safe in nature. These Jobs would also pay for 13 or 14 months of work during a regular 12 month period.</a:t>
            </a:r>
          </a:p>
          <a:p>
            <a:pPr indent="-342900" lvl="3" marL="1828800" rtl="0">
              <a:spcBef>
                <a:spcPts val="0"/>
              </a:spcBef>
              <a:buClr>
                <a:srgbClr val="000000"/>
              </a:buClr>
              <a:buSzPct val="100000"/>
              <a:buChar char="-"/>
            </a:pPr>
            <a:r>
              <a:rPr lang="en" sz="1800">
                <a:solidFill>
                  <a:srgbClr val="000000"/>
                </a:solidFill>
              </a:rPr>
              <a:t>Due to its extremely poor tax system, Greece would pay for its spending through the massive borrowing of credit.</a:t>
            </a:r>
          </a:p>
          <a:p>
            <a:pPr>
              <a:spcBef>
                <a:spcPts val="0"/>
              </a:spcBef>
              <a:buNone/>
            </a:pPr>
            <a:r>
              <a:t/>
            </a:r>
            <a:endParaRPr>
              <a:solidFill>
                <a:srgbClr val="000000"/>
              </a:solidFil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98" name="Shape 198"/>
        <p:cNvGrpSpPr/>
        <p:nvPr/>
      </p:nvGrpSpPr>
      <p:grpSpPr>
        <a:xfrm>
          <a:off x="0" y="0"/>
          <a:ext cx="0" cy="0"/>
          <a:chOff x="0" y="0"/>
          <a:chExt cx="0" cy="0"/>
        </a:xfrm>
      </p:grpSpPr>
      <p:sp>
        <p:nvSpPr>
          <p:cNvPr id="199" name="Shape 199"/>
          <p:cNvSpPr txBox="1"/>
          <p:nvPr>
            <p:ph idx="1" type="body"/>
          </p:nvPr>
        </p:nvSpPr>
        <p:spPr>
          <a:xfrm>
            <a:off x="311700" y="188625"/>
            <a:ext cx="8520599" cy="4380300"/>
          </a:xfrm>
          <a:prstGeom prst="rect">
            <a:avLst/>
          </a:prstGeom>
        </p:spPr>
        <p:txBody>
          <a:bodyPr anchorCtr="0" anchor="t" bIns="91425" lIns="91425" rIns="91425" tIns="91425">
            <a:noAutofit/>
          </a:bodyPr>
          <a:lstStyle/>
          <a:p>
            <a:pPr indent="-368300" lvl="0" marL="457200" rtl="0">
              <a:spcBef>
                <a:spcPts val="0"/>
              </a:spcBef>
              <a:buClr>
                <a:srgbClr val="000000"/>
              </a:buClr>
              <a:buSzPct val="100000"/>
              <a:buChar char="-"/>
            </a:pPr>
            <a:r>
              <a:rPr lang="en" sz="2200">
                <a:solidFill>
                  <a:srgbClr val="000000"/>
                </a:solidFill>
              </a:rPr>
              <a:t>Greece was able to keep borrowing at the same rate as Germany and continued to take advantage of this equalization</a:t>
            </a:r>
          </a:p>
          <a:p>
            <a:pPr lvl="0">
              <a:spcBef>
                <a:spcPts val="0"/>
              </a:spcBef>
              <a:buNone/>
            </a:pPr>
            <a:r>
              <a:t/>
            </a:r>
            <a:endParaRPr sz="2200">
              <a:solidFill>
                <a:srgbClr val="000000"/>
              </a:solidFill>
            </a:endParaRPr>
          </a:p>
        </p:txBody>
      </p:sp>
      <p:pic>
        <p:nvPicPr>
          <p:cNvPr id="200" name="Shape 200"/>
          <p:cNvPicPr preferRelativeResize="0"/>
          <p:nvPr/>
        </p:nvPicPr>
        <p:blipFill>
          <a:blip r:embed="rId3">
            <a:alphaModFix/>
          </a:blip>
          <a:stretch>
            <a:fillRect/>
          </a:stretch>
        </p:blipFill>
        <p:spPr>
          <a:xfrm>
            <a:off x="480725" y="1071425"/>
            <a:ext cx="5753100" cy="3733800"/>
          </a:xfrm>
          <a:prstGeom prst="rect">
            <a:avLst/>
          </a:prstGeom>
          <a:noFill/>
          <a:ln>
            <a:noFill/>
          </a:ln>
        </p:spPr>
      </p:pic>
      <p:sp>
        <p:nvSpPr>
          <p:cNvPr id="201" name="Shape 201"/>
          <p:cNvSpPr txBox="1"/>
          <p:nvPr/>
        </p:nvSpPr>
        <p:spPr>
          <a:xfrm>
            <a:off x="4799500" y="1314950"/>
            <a:ext cx="4095600" cy="2973599"/>
          </a:xfrm>
          <a:prstGeom prst="rect">
            <a:avLst/>
          </a:prstGeom>
          <a:noFill/>
          <a:ln>
            <a:noFill/>
          </a:ln>
        </p:spPr>
        <p:txBody>
          <a:bodyPr anchorCtr="0" anchor="t" bIns="91425" lIns="91425" rIns="91425" tIns="91425">
            <a:noAutofit/>
          </a:bodyPr>
          <a:lstStyle/>
          <a:p>
            <a:pPr lvl="0" rtl="0">
              <a:spcBef>
                <a:spcPts val="0"/>
              </a:spcBef>
              <a:buNone/>
            </a:pPr>
            <a:r>
              <a:rPr lang="en"/>
              <a:t>We can see how different events affected Greece’s government bond rates.</a:t>
            </a:r>
          </a:p>
          <a:p>
            <a:pPr lvl="0" rtl="0">
              <a:spcBef>
                <a:spcPts val="0"/>
              </a:spcBef>
              <a:buNone/>
            </a:pPr>
            <a:r>
              <a:t/>
            </a:r>
            <a:endParaRPr/>
          </a:p>
          <a:p>
            <a:pPr indent="-228600" lvl="0" marL="457200" rtl="0">
              <a:spcBef>
                <a:spcPts val="0"/>
              </a:spcBef>
              <a:buChar char="-"/>
            </a:pPr>
            <a:r>
              <a:rPr lang="en"/>
              <a:t>With its inclusion into the Eurozone, Greece converged with Germany’s yield rates as it was seen to be reforming and would become as trusted as Germany</a:t>
            </a:r>
          </a:p>
          <a:p>
            <a:pPr indent="-228600" lvl="0" marL="457200" rtl="0">
              <a:spcBef>
                <a:spcPts val="0"/>
              </a:spcBef>
              <a:buChar char="-"/>
            </a:pPr>
            <a:r>
              <a:rPr lang="en"/>
              <a:t>After the Lehman Brothers’ collapsed sparked the financial crisis, Greece’s yields skyrocketed.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05" name="Shape 205"/>
        <p:cNvGrpSpPr/>
        <p:nvPr/>
      </p:nvGrpSpPr>
      <p:grpSpPr>
        <a:xfrm>
          <a:off x="0" y="0"/>
          <a:ext cx="0" cy="0"/>
          <a:chOff x="0" y="0"/>
          <a:chExt cx="0" cy="0"/>
        </a:xfrm>
      </p:grpSpPr>
      <p:sp>
        <p:nvSpPr>
          <p:cNvPr id="206" name="Shape 206"/>
          <p:cNvSpPr txBox="1"/>
          <p:nvPr>
            <p:ph idx="1" type="body"/>
          </p:nvPr>
        </p:nvSpPr>
        <p:spPr>
          <a:xfrm>
            <a:off x="311700" y="213800"/>
            <a:ext cx="8520599" cy="4355099"/>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b="1" lang="en" sz="2400">
                <a:solidFill>
                  <a:srgbClr val="FF9900"/>
                </a:solidFill>
              </a:rPr>
              <a:t>The Meteoric Rise of Greece’s Troubles</a:t>
            </a:r>
          </a:p>
          <a:p>
            <a:pPr indent="-368300" lvl="0" marL="457200" rtl="0">
              <a:spcBef>
                <a:spcPts val="0"/>
              </a:spcBef>
              <a:buClr>
                <a:srgbClr val="000000"/>
              </a:buClr>
              <a:buSzPct val="100000"/>
              <a:buChar char="-"/>
            </a:pPr>
            <a:r>
              <a:rPr lang="en" sz="2200">
                <a:solidFill>
                  <a:srgbClr val="000000"/>
                </a:solidFill>
              </a:rPr>
              <a:t>With the financial collapse, investors no longer pretended that Greece was as financially stable as Germany:</a:t>
            </a:r>
          </a:p>
          <a:p>
            <a:pPr indent="-368300" lvl="1" marL="914400" rtl="0">
              <a:spcBef>
                <a:spcPts val="0"/>
              </a:spcBef>
              <a:buClr>
                <a:srgbClr val="000000"/>
              </a:buClr>
              <a:buSzPct val="100000"/>
              <a:buChar char="-"/>
            </a:pPr>
            <a:r>
              <a:rPr lang="en" sz="2200">
                <a:solidFill>
                  <a:srgbClr val="000000"/>
                </a:solidFill>
              </a:rPr>
              <a:t>The public credit of Greece amounts to 182% of its 2014 GDP</a:t>
            </a:r>
          </a:p>
          <a:p>
            <a:pPr indent="-368300" lvl="1" marL="914400" rtl="0">
              <a:spcBef>
                <a:spcPts val="0"/>
              </a:spcBef>
              <a:buClr>
                <a:srgbClr val="000000"/>
              </a:buClr>
              <a:buSzPct val="100000"/>
              <a:buChar char="-"/>
            </a:pPr>
            <a:r>
              <a:rPr lang="en" sz="2200">
                <a:solidFill>
                  <a:srgbClr val="000000"/>
                </a:solidFill>
              </a:rPr>
              <a:t>Greece’s GDP to debt ratio grew to 177% by late 2014</a:t>
            </a:r>
          </a:p>
          <a:p>
            <a:pPr indent="-368300" lvl="1" marL="914400" rtl="0">
              <a:spcBef>
                <a:spcPts val="0"/>
              </a:spcBef>
              <a:buClr>
                <a:srgbClr val="000000"/>
              </a:buClr>
              <a:buSzPct val="100000"/>
              <a:buChar char="-"/>
            </a:pPr>
            <a:r>
              <a:rPr lang="en" sz="2200">
                <a:solidFill>
                  <a:srgbClr val="000000"/>
                </a:solidFill>
              </a:rPr>
              <a:t>From 2008 to 2015, Greece’s Real GDP fell by 26%, and Manufactured output by 27%</a:t>
            </a:r>
          </a:p>
          <a:p>
            <a:pPr indent="-368300" lvl="1" marL="914400" rtl="0">
              <a:spcBef>
                <a:spcPts val="0"/>
              </a:spcBef>
              <a:buClr>
                <a:srgbClr val="000000"/>
              </a:buClr>
              <a:buSzPct val="100000"/>
              <a:buChar char="-"/>
            </a:pPr>
            <a:r>
              <a:rPr lang="en" sz="2200">
                <a:solidFill>
                  <a:srgbClr val="000000"/>
                </a:solidFill>
              </a:rPr>
              <a:t>Greece’s unemployment has reached 26% by 2015, up from 11% in the first quarter of 2010</a:t>
            </a:r>
          </a:p>
          <a:p>
            <a:pPr indent="-368300" lvl="2" marL="1371600" rtl="0">
              <a:spcBef>
                <a:spcPts val="0"/>
              </a:spcBef>
              <a:buClr>
                <a:srgbClr val="000000"/>
              </a:buClr>
              <a:buSzPct val="100000"/>
              <a:buChar char="-"/>
            </a:pPr>
            <a:r>
              <a:rPr lang="en" sz="2200">
                <a:solidFill>
                  <a:srgbClr val="000000"/>
                </a:solidFill>
              </a:rPr>
              <a:t>Youth unemployment has skyrocketed from 20% to 50% within the same time frame</a:t>
            </a:r>
          </a:p>
          <a:p>
            <a:pPr>
              <a:spcBef>
                <a:spcPts val="0"/>
              </a:spcBef>
              <a:buNone/>
            </a:pPr>
            <a:r>
              <a:t/>
            </a:r>
            <a:endParaRPr>
              <a:solidFill>
                <a:srgbClr val="000000"/>
              </a:solidFil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10" name="Shape 210"/>
        <p:cNvGrpSpPr/>
        <p:nvPr/>
      </p:nvGrpSpPr>
      <p:grpSpPr>
        <a:xfrm>
          <a:off x="0" y="0"/>
          <a:ext cx="0" cy="0"/>
          <a:chOff x="0" y="0"/>
          <a:chExt cx="0" cy="0"/>
        </a:xfrm>
      </p:grpSpPr>
      <p:sp>
        <p:nvSpPr>
          <p:cNvPr id="211" name="Shape 211"/>
          <p:cNvSpPr txBox="1"/>
          <p:nvPr>
            <p:ph idx="1" type="body"/>
          </p:nvPr>
        </p:nvSpPr>
        <p:spPr>
          <a:xfrm>
            <a:off x="311700" y="99025"/>
            <a:ext cx="8520599" cy="4468200"/>
          </a:xfrm>
          <a:prstGeom prst="rect">
            <a:avLst/>
          </a:prstGeom>
        </p:spPr>
        <p:txBody>
          <a:bodyPr anchorCtr="0" anchor="t" bIns="91425" lIns="91425" rIns="91425" tIns="91425">
            <a:noAutofit/>
          </a:bodyPr>
          <a:lstStyle/>
          <a:p>
            <a:pPr>
              <a:spcBef>
                <a:spcPts val="0"/>
              </a:spcBef>
              <a:buNone/>
            </a:pPr>
            <a:r>
              <a:rPr b="1" lang="en" sz="2000">
                <a:solidFill>
                  <a:srgbClr val="FF9900"/>
                </a:solidFill>
              </a:rPr>
              <a:t>Unemployment and Greece’s Economy During the Financial Crisis</a:t>
            </a:r>
          </a:p>
        </p:txBody>
      </p:sp>
      <p:pic>
        <p:nvPicPr>
          <p:cNvPr id="212" name="Shape 212"/>
          <p:cNvPicPr preferRelativeResize="0"/>
          <p:nvPr/>
        </p:nvPicPr>
        <p:blipFill>
          <a:blip r:embed="rId3">
            <a:alphaModFix/>
          </a:blip>
          <a:stretch>
            <a:fillRect/>
          </a:stretch>
        </p:blipFill>
        <p:spPr>
          <a:xfrm>
            <a:off x="311700" y="719125"/>
            <a:ext cx="4019550" cy="3705225"/>
          </a:xfrm>
          <a:prstGeom prst="rect">
            <a:avLst/>
          </a:prstGeom>
          <a:noFill/>
          <a:ln>
            <a:noFill/>
          </a:ln>
        </p:spPr>
      </p:pic>
      <p:pic>
        <p:nvPicPr>
          <p:cNvPr id="213" name="Shape 213"/>
          <p:cNvPicPr preferRelativeResize="0"/>
          <p:nvPr/>
        </p:nvPicPr>
        <p:blipFill>
          <a:blip r:embed="rId4">
            <a:alphaModFix/>
          </a:blip>
          <a:stretch>
            <a:fillRect/>
          </a:stretch>
        </p:blipFill>
        <p:spPr>
          <a:xfrm>
            <a:off x="5003250" y="719125"/>
            <a:ext cx="3829050" cy="38481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b="1" lang="en"/>
              <a:t>Where Did the Bailout Money Go?</a:t>
            </a:r>
          </a:p>
        </p:txBody>
      </p:sp>
      <p:sp>
        <p:nvSpPr>
          <p:cNvPr id="219" name="Shape 219"/>
          <p:cNvSpPr txBox="1"/>
          <p:nvPr>
            <p:ph idx="1" type="body"/>
          </p:nvPr>
        </p:nvSpPr>
        <p:spPr>
          <a:xfrm>
            <a:off x="311700" y="707400"/>
            <a:ext cx="8520599" cy="3302700"/>
          </a:xfrm>
          <a:prstGeom prst="rect">
            <a:avLst/>
          </a:prstGeom>
        </p:spPr>
        <p:txBody>
          <a:bodyPr anchorCtr="0" anchor="t" bIns="91425" lIns="91425" rIns="91425" tIns="91425">
            <a:noAutofit/>
          </a:bodyPr>
          <a:lstStyle/>
          <a:p>
            <a:pPr indent="-361950" lvl="0" marL="457200" rtl="0">
              <a:spcBef>
                <a:spcPts val="0"/>
              </a:spcBef>
              <a:buClr>
                <a:srgbClr val="000000"/>
              </a:buClr>
              <a:buSzPct val="100000"/>
              <a:buChar char="-"/>
            </a:pPr>
            <a:r>
              <a:rPr lang="en" sz="2100">
                <a:solidFill>
                  <a:srgbClr val="000000"/>
                </a:solidFill>
              </a:rPr>
              <a:t>According to former Finance minister Yanis Varoufakis, the Rescue Credit Greece did receive went almost exclusively to the private lenders who had amassed huge amounts of Greek credit. </a:t>
            </a:r>
          </a:p>
          <a:p>
            <a:pPr indent="-361950" lvl="1" marL="914400" rtl="0">
              <a:spcBef>
                <a:spcPts val="0"/>
              </a:spcBef>
              <a:buClr>
                <a:srgbClr val="000000"/>
              </a:buClr>
              <a:buSzPct val="100000"/>
              <a:buChar char="-"/>
            </a:pPr>
            <a:r>
              <a:rPr lang="en" sz="2100">
                <a:solidFill>
                  <a:srgbClr val="000000"/>
                </a:solidFill>
              </a:rPr>
              <a:t>In other words, almost all of the credit Greece received did not go towards helping out its struggling economy, but rather, the credit went to its lenders.</a:t>
            </a:r>
          </a:p>
          <a:p>
            <a:pPr indent="-361950" lvl="2" marL="1371600" rtl="0">
              <a:spcBef>
                <a:spcPts val="0"/>
              </a:spcBef>
              <a:buClr>
                <a:srgbClr val="000000"/>
              </a:buClr>
              <a:buSzPct val="100000"/>
              <a:buChar char="-"/>
            </a:pPr>
            <a:r>
              <a:rPr lang="en" sz="2100">
                <a:solidFill>
                  <a:srgbClr val="000000"/>
                </a:solidFill>
              </a:rPr>
              <a:t>Its lenders being international banking institutions and private investors.</a:t>
            </a:r>
          </a:p>
          <a:p>
            <a:pPr indent="-361950" lvl="0" marL="457200" rtl="0">
              <a:spcBef>
                <a:spcPts val="0"/>
              </a:spcBef>
              <a:buClr>
                <a:srgbClr val="000000"/>
              </a:buClr>
              <a:buSzPct val="100000"/>
              <a:buChar char="-"/>
            </a:pPr>
            <a:r>
              <a:rPr lang="en" sz="2100">
                <a:solidFill>
                  <a:srgbClr val="000000"/>
                </a:solidFill>
              </a:rPr>
              <a:t>However as Sinn explains, this cannot be true based on Greece’s spending history.</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3" name="Shape 223"/>
        <p:cNvGrpSpPr/>
        <p:nvPr/>
      </p:nvGrpSpPr>
      <p:grpSpPr>
        <a:xfrm>
          <a:off x="0" y="0"/>
          <a:ext cx="0" cy="0"/>
          <a:chOff x="0" y="0"/>
          <a:chExt cx="0" cy="0"/>
        </a:xfrm>
      </p:grpSpPr>
      <p:sp>
        <p:nvSpPr>
          <p:cNvPr id="224" name="Shape 224"/>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With all the monetary aid that Greece has received, amounting to a total of 320.4 billion Euros as of March 2015, it is puzzling as to why the country’s economy appears to be worse off than it was when the crisis started.</a:t>
            </a:r>
          </a:p>
          <a:p>
            <a:pPr indent="-228600" lvl="0" marL="457200" rtl="0">
              <a:spcBef>
                <a:spcPts val="0"/>
              </a:spcBef>
              <a:buClr>
                <a:srgbClr val="000000"/>
              </a:buClr>
              <a:buChar char="-"/>
            </a:pPr>
            <a:r>
              <a:rPr lang="en">
                <a:solidFill>
                  <a:srgbClr val="000000"/>
                </a:solidFill>
              </a:rPr>
              <a:t>One explanation would be an applied case of Dutch Disease. Dutch Disease is defined as the negative impact on an economy of anything that gives rise to a sharp inflow of foreign currency. In the Dutch Case this was caused by a discovery of natural gas.</a:t>
            </a:r>
          </a:p>
          <a:p>
            <a:pPr indent="-228600" lvl="0" marL="457200" rtl="0">
              <a:spcBef>
                <a:spcPts val="0"/>
              </a:spcBef>
              <a:buClr>
                <a:srgbClr val="000000"/>
              </a:buClr>
              <a:buChar char="-"/>
            </a:pPr>
            <a:r>
              <a:rPr lang="en">
                <a:solidFill>
                  <a:srgbClr val="000000"/>
                </a:solidFill>
              </a:rPr>
              <a:t>In Greece’s case, it was an abundance of debt used to maintain Greece’s social sector that led to the country’s case Dutch Disease.</a:t>
            </a:r>
          </a:p>
        </p:txBody>
      </p:sp>
      <p:sp>
        <p:nvSpPr>
          <p:cNvPr id="225" name="Shape 225"/>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Clr>
                <a:schemeClr val="dk1"/>
              </a:buClr>
              <a:buSzPct val="30555"/>
              <a:buFont typeface="Arial"/>
              <a:buNone/>
            </a:pPr>
            <a:r>
              <a:rPr b="1" lang="en"/>
              <a:t>A Very Strange Case of Dutch Disease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Clr>
                <a:schemeClr val="dk1"/>
              </a:buClr>
              <a:buSzPct val="30555"/>
              <a:buFont typeface="Arial"/>
              <a:buNone/>
            </a:pPr>
            <a:r>
              <a:rPr b="1" lang="en"/>
              <a:t>Dutch Disease Cont.</a:t>
            </a:r>
          </a:p>
          <a:p>
            <a:pPr>
              <a:spcBef>
                <a:spcPts val="0"/>
              </a:spcBef>
              <a:buNone/>
            </a:pPr>
            <a:r>
              <a:t/>
            </a:r>
            <a:endParaRPr/>
          </a:p>
        </p:txBody>
      </p:sp>
      <p:sp>
        <p:nvSpPr>
          <p:cNvPr id="231" name="Shape 231"/>
          <p:cNvSpPr txBox="1"/>
          <p:nvPr>
            <p:ph idx="1" type="body"/>
          </p:nvPr>
        </p:nvSpPr>
        <p:spPr>
          <a:xfrm>
            <a:off x="160800" y="1114750"/>
            <a:ext cx="8520599" cy="34164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rgbClr val="000000"/>
              </a:buClr>
              <a:buChar char="-"/>
            </a:pPr>
            <a:r>
              <a:rPr lang="en">
                <a:solidFill>
                  <a:srgbClr val="000000"/>
                </a:solidFill>
              </a:rPr>
              <a:t>Sinn asserts that the Rescue Credit was split 2 ways:</a:t>
            </a:r>
          </a:p>
          <a:p>
            <a:pPr indent="-228600" lvl="0" marL="457200" marR="0" rtl="0" algn="l">
              <a:lnSpc>
                <a:spcPct val="115000"/>
              </a:lnSpc>
              <a:spcBef>
                <a:spcPts val="0"/>
              </a:spcBef>
              <a:spcAft>
                <a:spcPts val="1600"/>
              </a:spcAft>
              <a:buClr>
                <a:srgbClr val="000000"/>
              </a:buClr>
              <a:buChar char="-"/>
            </a:pPr>
            <a:r>
              <a:rPr lang="en">
                <a:solidFill>
                  <a:srgbClr val="000000"/>
                </a:solidFill>
              </a:rPr>
              <a:t>“Two-thirds of the public credit was thus apparently used to finance capital flight and one-third to finance the current account deficit”</a:t>
            </a:r>
          </a:p>
          <a:p>
            <a:pPr indent="-228600" lvl="0" marL="457200" marR="0" rtl="0" algn="l">
              <a:lnSpc>
                <a:spcPct val="115000"/>
              </a:lnSpc>
              <a:spcBef>
                <a:spcPts val="0"/>
              </a:spcBef>
              <a:spcAft>
                <a:spcPts val="1600"/>
              </a:spcAft>
              <a:buClr>
                <a:srgbClr val="000000"/>
              </a:buClr>
              <a:buChar char="-"/>
            </a:pPr>
            <a:r>
              <a:rPr lang="en" sz="1800">
                <a:solidFill>
                  <a:srgbClr val="000000"/>
                </a:solidFill>
              </a:rPr>
              <a:t>The one third that was put towards the current account deficit was put towards, as Sinn puts it, the maintaining of Greek living standards.</a:t>
            </a:r>
          </a:p>
          <a:p>
            <a:pPr indent="-342900" lvl="1" marL="1371600" marR="0" rtl="0" algn="l">
              <a:lnSpc>
                <a:spcPct val="115000"/>
              </a:lnSpc>
              <a:spcBef>
                <a:spcPts val="0"/>
              </a:spcBef>
              <a:spcAft>
                <a:spcPts val="1600"/>
              </a:spcAft>
              <a:buClr>
                <a:srgbClr val="000000"/>
              </a:buClr>
              <a:buSzPct val="100000"/>
              <a:buChar char="-"/>
            </a:pPr>
            <a:r>
              <a:rPr lang="en" sz="1800">
                <a:solidFill>
                  <a:srgbClr val="000000"/>
                </a:solidFill>
              </a:rPr>
              <a:t>It was this maintaining of Greek living standards that cause the country to continue borrowing and ultimately, to its lack of economical competitiveness.</a:t>
            </a:r>
          </a:p>
          <a:p>
            <a:pPr indent="-342900" lvl="1" marL="914400" marR="0" rtl="0" algn="l">
              <a:lnSpc>
                <a:spcPct val="115000"/>
              </a:lnSpc>
              <a:spcBef>
                <a:spcPts val="0"/>
              </a:spcBef>
              <a:spcAft>
                <a:spcPts val="1600"/>
              </a:spcAft>
              <a:buClr>
                <a:srgbClr val="000000"/>
              </a:buClr>
              <a:buSzPct val="100000"/>
              <a:buChar char="-"/>
            </a:pPr>
            <a:r>
              <a:rPr lang="en" sz="1800">
                <a:solidFill>
                  <a:srgbClr val="000000"/>
                </a:solidFill>
              </a:rPr>
              <a:t>To combat Dutch Disease, a cut to both the maintaining of Greece’s living standards, including a wage level cut, would go a long way to deflating prices and setting Greece back on the right track economically, as Ireland was able to do.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129725"/>
            <a:ext cx="8520599" cy="707399"/>
          </a:xfrm>
          <a:prstGeom prst="rect">
            <a:avLst/>
          </a:prstGeom>
        </p:spPr>
        <p:txBody>
          <a:bodyPr anchorCtr="0" anchor="t" bIns="91425" lIns="91425" rIns="91425" tIns="91425">
            <a:noAutofit/>
          </a:bodyPr>
          <a:lstStyle/>
          <a:p>
            <a:pPr>
              <a:spcBef>
                <a:spcPts val="0"/>
              </a:spcBef>
              <a:buNone/>
            </a:pPr>
            <a:r>
              <a:rPr lang="en"/>
              <a:t>What Actually Happened?</a:t>
            </a:r>
          </a:p>
        </p:txBody>
      </p:sp>
      <p:sp>
        <p:nvSpPr>
          <p:cNvPr id="74" name="Shape 74"/>
          <p:cNvSpPr txBox="1"/>
          <p:nvPr>
            <p:ph idx="1" type="body"/>
          </p:nvPr>
        </p:nvSpPr>
        <p:spPr>
          <a:xfrm>
            <a:off x="311700" y="782950"/>
            <a:ext cx="8520599" cy="3302700"/>
          </a:xfrm>
          <a:prstGeom prst="rect">
            <a:avLst/>
          </a:prstGeom>
        </p:spPr>
        <p:txBody>
          <a:bodyPr anchorCtr="0" anchor="t" bIns="91425" lIns="91425" rIns="91425" tIns="91425">
            <a:noAutofit/>
          </a:bodyPr>
          <a:lstStyle/>
          <a:p>
            <a:pPr rtl="0">
              <a:spcBef>
                <a:spcPts val="0"/>
              </a:spcBef>
              <a:buNone/>
            </a:pPr>
            <a:r>
              <a:rPr lang="en"/>
              <a:t>Basic problem: many governments in the Eurozone (monetary union within the EU) ended up unable to deal with their debts → entered “debt spirals” with exploding interest rates and debt-to-GDP ratios, and failing banks</a:t>
            </a:r>
          </a:p>
          <a:p>
            <a:pPr rtl="0">
              <a:spcBef>
                <a:spcPts val="0"/>
              </a:spcBef>
              <a:buNone/>
            </a:pPr>
            <a:r>
              <a:rPr lang="en"/>
              <a:t>Debt spirals were triggered by the global recession but it was not the root cause</a:t>
            </a:r>
          </a:p>
          <a:p>
            <a:pPr>
              <a:spcBef>
                <a:spcPts val="0"/>
              </a:spcBef>
              <a:buNone/>
            </a:pPr>
            <a:r>
              <a:rPr lang="en"/>
              <a:t>Crisis was the realization of structural imbalances in the setup of the Eurozone</a:t>
            </a:r>
          </a:p>
        </p:txBody>
      </p:sp>
      <p:pic>
        <p:nvPicPr>
          <p:cNvPr id="75" name="Shape 75"/>
          <p:cNvPicPr preferRelativeResize="0"/>
          <p:nvPr/>
        </p:nvPicPr>
        <p:blipFill>
          <a:blip r:embed="rId3">
            <a:alphaModFix/>
          </a:blip>
          <a:stretch>
            <a:fillRect/>
          </a:stretch>
        </p:blipFill>
        <p:spPr>
          <a:xfrm>
            <a:off x="2367900" y="3256325"/>
            <a:ext cx="4745851" cy="167019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Spending Running Rampant</a:t>
            </a:r>
          </a:p>
        </p:txBody>
      </p:sp>
      <p:sp>
        <p:nvSpPr>
          <p:cNvPr id="237" name="Shape 237"/>
          <p:cNvSpPr txBox="1"/>
          <p:nvPr>
            <p:ph idx="1" type="body"/>
          </p:nvPr>
        </p:nvSpPr>
        <p:spPr>
          <a:xfrm>
            <a:off x="311700" y="1266325"/>
            <a:ext cx="8520599" cy="3302700"/>
          </a:xfrm>
          <a:prstGeom prst="rect">
            <a:avLst/>
          </a:prstGeom>
        </p:spPr>
        <p:txBody>
          <a:bodyPr anchorCtr="0" anchor="t" bIns="91425" lIns="91425" rIns="91425" tIns="91425">
            <a:noAutofit/>
          </a:bodyPr>
          <a:lstStyle/>
          <a:p>
            <a:pPr>
              <a:spcBef>
                <a:spcPts val="0"/>
              </a:spcBef>
              <a:buNone/>
            </a:pPr>
            <a:r>
              <a:t/>
            </a:r>
            <a:endParaRPr/>
          </a:p>
        </p:txBody>
      </p:sp>
      <p:pic>
        <p:nvPicPr>
          <p:cNvPr id="238" name="Shape 238"/>
          <p:cNvPicPr preferRelativeResize="0"/>
          <p:nvPr/>
        </p:nvPicPr>
        <p:blipFill>
          <a:blip r:embed="rId3">
            <a:alphaModFix/>
          </a:blip>
          <a:stretch>
            <a:fillRect/>
          </a:stretch>
        </p:blipFill>
        <p:spPr>
          <a:xfrm>
            <a:off x="311700" y="1152475"/>
            <a:ext cx="3771900" cy="3733800"/>
          </a:xfrm>
          <a:prstGeom prst="rect">
            <a:avLst/>
          </a:prstGeom>
          <a:noFill/>
          <a:ln>
            <a:noFill/>
          </a:ln>
        </p:spPr>
      </p:pic>
      <p:sp>
        <p:nvSpPr>
          <p:cNvPr id="239" name="Shape 239"/>
          <p:cNvSpPr txBox="1"/>
          <p:nvPr/>
        </p:nvSpPr>
        <p:spPr>
          <a:xfrm>
            <a:off x="4401525" y="1152475"/>
            <a:ext cx="4430999" cy="33243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a:t>When the yields on Greek government bonds fell to 5%, it naturally meant that the Greek debtors had to pay less interest on their debts.</a:t>
            </a:r>
          </a:p>
          <a:p>
            <a:pPr indent="-342900" lvl="0" marL="457200" rtl="0">
              <a:spcBef>
                <a:spcPts val="0"/>
              </a:spcBef>
              <a:buSzPct val="100000"/>
              <a:buChar char="-"/>
            </a:pPr>
            <a:r>
              <a:rPr lang="en" sz="1800"/>
              <a:t>It should have followed then that this lowering of interest would have cut the Greek consumption glut.</a:t>
            </a:r>
          </a:p>
          <a:p>
            <a:pPr indent="-342900" lvl="0" marL="457200" rtl="0">
              <a:spcBef>
                <a:spcPts val="0"/>
              </a:spcBef>
              <a:buSzPct val="100000"/>
              <a:buChar char="-"/>
            </a:pPr>
            <a:r>
              <a:rPr lang="en" sz="1800"/>
              <a:t>What happened though, was that lending outgrew the savings that would have earned, and so consumption increased even more. </a:t>
            </a:r>
          </a:p>
          <a:p>
            <a:pPr lvl="0">
              <a:spcBef>
                <a:spcPts val="0"/>
              </a:spcBef>
              <a:buNone/>
            </a:pPr>
            <a:r>
              <a:t/>
            </a:r>
            <a:endParaRPr sz="180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4 Tough Options For Greece (1&amp;2)</a:t>
            </a:r>
          </a:p>
        </p:txBody>
      </p:sp>
      <p:sp>
        <p:nvSpPr>
          <p:cNvPr id="245" name="Shape 245"/>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330200" lvl="0" marL="457200" rtl="0">
              <a:spcBef>
                <a:spcPts val="0"/>
              </a:spcBef>
              <a:buClr>
                <a:srgbClr val="000000"/>
              </a:buClr>
              <a:buSzPct val="100000"/>
              <a:buAutoNum type="arabicParenR"/>
            </a:pPr>
            <a:r>
              <a:rPr lang="en" sz="1600">
                <a:solidFill>
                  <a:srgbClr val="000000"/>
                </a:solidFill>
              </a:rPr>
              <a:t>If the other members of the Eurozone acknowledge Greece’s lack of competitiveness, they can continue financial support. This option is not attractive, however, as it would allow the Dutch Disease already prevalent to remain in place and possibly grow.</a:t>
            </a:r>
          </a:p>
          <a:p>
            <a:pPr indent="-330200" lvl="0" marL="457200" rtl="0">
              <a:spcBef>
                <a:spcPts val="0"/>
              </a:spcBef>
              <a:buClr>
                <a:srgbClr val="000000"/>
              </a:buClr>
              <a:buSzPct val="100000"/>
              <a:buAutoNum type="arabicParenR"/>
            </a:pPr>
            <a:r>
              <a:rPr lang="en" sz="1600">
                <a:solidFill>
                  <a:srgbClr val="000000"/>
                </a:solidFill>
              </a:rPr>
              <a:t>Greece might be forced into deflating its economy. While this worked for Ireland, it might prove catastrophic for Greece due to the insane amount of deflation needed would cause a high amount of Greek Debtors into bankruptcy. The debtors would not be in a position to finance their debts, leading to the mass bankruptcies. The forced wage reductions that come along with this plan would be opposed by labor unions. Ultimately, the deflation would be possible due to sheer amount of debt held by the Greek government and its citizens.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4 Tough Options For Greece (3&amp;4)</a:t>
            </a:r>
          </a:p>
        </p:txBody>
      </p:sp>
      <p:sp>
        <p:nvSpPr>
          <p:cNvPr id="251" name="Shape 251"/>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457200" rtl="0">
              <a:spcBef>
                <a:spcPts val="0"/>
              </a:spcBef>
              <a:buNone/>
            </a:pPr>
            <a:r>
              <a:rPr lang="en" sz="1600">
                <a:solidFill>
                  <a:srgbClr val="000000"/>
                </a:solidFill>
              </a:rPr>
              <a:t>3) The northern European countries could inflate. With its zero-interest policy and its policy of quantitative easing (QE) in particular, the ECB is currently trying to get inflation to rise to of 2% per year for the Eurozone average. If Southern Europe were to then adopt austerity policies to avoid inflation, and Germany inflates at a rapid rate of 4% per year for 10 years, and the crisis countries do not inflate, the adjustments to prices might be able to be achieved in 10 years.</a:t>
            </a:r>
          </a:p>
          <a:p>
            <a:pPr indent="457200" lvl="0" rtl="0">
              <a:spcBef>
                <a:spcPts val="0"/>
              </a:spcBef>
              <a:buNone/>
            </a:pPr>
            <a:r>
              <a:rPr lang="en" sz="1600">
                <a:solidFill>
                  <a:srgbClr val="000000"/>
                </a:solidFill>
              </a:rPr>
              <a:t>(4) Greece could leave the Eurozone and revert back to the Drachma and then devalue its currency.The devaluation in its currency would attract foreign investors, coupled with an immediate conversion of currency and a free floating exchange rate, might be able to induce a new equilibrium in the currency market if private capital imports and exports balance. </a:t>
            </a:r>
          </a:p>
          <a:p>
            <a:pPr>
              <a:spcBef>
                <a:spcPts val="0"/>
              </a:spcBef>
              <a:buNone/>
            </a:pPr>
            <a:r>
              <a:t/>
            </a: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Sources and Further Reading</a:t>
            </a:r>
          </a:p>
        </p:txBody>
      </p:sp>
      <p:sp>
        <p:nvSpPr>
          <p:cNvPr id="257" name="Shape 257"/>
          <p:cNvSpPr txBox="1"/>
          <p:nvPr>
            <p:ph idx="1" type="body"/>
          </p:nvPr>
        </p:nvSpPr>
        <p:spPr>
          <a:xfrm>
            <a:off x="311700" y="1152425"/>
            <a:ext cx="8520599" cy="3302700"/>
          </a:xfrm>
          <a:prstGeom prst="rect">
            <a:avLst/>
          </a:prstGeom>
        </p:spPr>
        <p:txBody>
          <a:bodyPr anchorCtr="0" anchor="t" bIns="91425" lIns="91425" rIns="91425" tIns="91425">
            <a:noAutofit/>
          </a:bodyPr>
          <a:lstStyle/>
          <a:p>
            <a:pPr rtl="0">
              <a:spcBef>
                <a:spcPts val="0"/>
              </a:spcBef>
              <a:buNone/>
            </a:pPr>
            <a:r>
              <a:rPr lang="en"/>
              <a:t>CFR Backgrounder on Eurozone Crisis: </a:t>
            </a:r>
            <a:r>
              <a:rPr lang="en" u="sng">
                <a:solidFill>
                  <a:schemeClr val="hlink"/>
                </a:solidFill>
                <a:hlinkClick r:id="rId3"/>
              </a:rPr>
              <a:t>http://www.cfr.org/eu/eurozone-crisis/p22055</a:t>
            </a:r>
          </a:p>
          <a:p>
            <a:pPr rtl="0">
              <a:spcBef>
                <a:spcPts val="0"/>
              </a:spcBef>
              <a:buNone/>
            </a:pPr>
            <a:r>
              <a:rPr lang="en"/>
              <a:t>VOX EU Eurozone Crisis Explanation of Consensus View of Causes and suggestions for solutions</a:t>
            </a:r>
          </a:p>
          <a:p>
            <a:pPr rtl="0">
              <a:spcBef>
                <a:spcPts val="0"/>
              </a:spcBef>
              <a:buNone/>
            </a:pPr>
            <a:r>
              <a:rPr lang="en" sz="1400" u="sng">
                <a:solidFill>
                  <a:schemeClr val="hlink"/>
                </a:solidFill>
                <a:hlinkClick r:id="rId4"/>
              </a:rPr>
              <a:t>http://www.voxeu.org/article/eurozone-crisis-consensus-view-causes-and-few-possible-solutions</a:t>
            </a:r>
          </a:p>
          <a:p>
            <a:pPr rtl="0">
              <a:spcBef>
                <a:spcPts val="0"/>
              </a:spcBef>
              <a:buNone/>
            </a:pPr>
            <a:r>
              <a:rPr lang="en"/>
              <a:t>“The Greek Tragedy” By Hans-Werner Sinn</a:t>
            </a:r>
          </a:p>
          <a:p>
            <a:pPr rtl="0">
              <a:spcBef>
                <a:spcPts val="0"/>
              </a:spcBef>
              <a:buNone/>
            </a:pPr>
            <a:r>
              <a:rPr lang="en"/>
              <a:t>“Is the Eurozone Rescue Strategy Tantamount to the Rearrangement of the Deckchairs on the Titanic?” by Miroslav N. Jovanović</a:t>
            </a:r>
          </a:p>
          <a:p>
            <a:pPr>
              <a:spcBef>
                <a:spcPts val="0"/>
              </a:spcBef>
              <a:buNone/>
            </a:pPr>
            <a:r>
              <a:rPr lang="en" u="sng">
                <a:solidFill>
                  <a:schemeClr val="hlink"/>
                </a:solidFill>
                <a:hlinkClick r:id="rId5"/>
              </a:rPr>
              <a:t>http://www.tradingeconomics.com/greece</a:t>
            </a:r>
            <a:r>
              <a:rPr lang="en"/>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Structure of the Eurozone Monetary Union</a:t>
            </a:r>
          </a:p>
        </p:txBody>
      </p:sp>
      <p:sp>
        <p:nvSpPr>
          <p:cNvPr id="81" name="Shape 81"/>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pPr>
            <a:r>
              <a:rPr lang="en"/>
              <a:t>Maastricht Treaty 1991: Established the European Union, and the Eurozone monetary union - central banking system (European Central Bank: ECB) and common currency (the Euro) for member countries</a:t>
            </a:r>
          </a:p>
          <a:p>
            <a:pPr indent="-228600" lvl="1" marL="914400" rtl="0">
              <a:spcBef>
                <a:spcPts val="0"/>
              </a:spcBef>
            </a:pPr>
            <a:r>
              <a:rPr lang="en"/>
              <a:t>Euro introduced in 2002</a:t>
            </a:r>
          </a:p>
          <a:p>
            <a:pPr indent="-228600" lvl="0" marL="457200" rtl="0">
              <a:spcBef>
                <a:spcPts val="0"/>
              </a:spcBef>
            </a:pPr>
            <a:r>
              <a:rPr lang="en"/>
              <a:t>Monetary but not fiscal union: monetary policy is administered by the ECB and uniform across Eurozone countries</a:t>
            </a:r>
          </a:p>
          <a:p>
            <a:pPr indent="-228600" lvl="1" marL="914400" rtl="0">
              <a:spcBef>
                <a:spcPts val="0"/>
              </a:spcBef>
            </a:pPr>
            <a:r>
              <a:rPr lang="en"/>
              <a:t>Setting of interest rates, maintaining price stability and guarding value of Euro</a:t>
            </a:r>
          </a:p>
          <a:p>
            <a:pPr indent="-228600" lvl="0" marL="457200" rtl="0">
              <a:spcBef>
                <a:spcPts val="0"/>
              </a:spcBef>
            </a:pPr>
            <a:r>
              <a:rPr lang="en"/>
              <a:t>Fiscal policy is still at the discretion of member countries </a:t>
            </a:r>
          </a:p>
          <a:p>
            <a:pPr indent="-228600" lvl="1" marL="914400">
              <a:spcBef>
                <a:spcPts val="0"/>
              </a:spcBef>
            </a:pPr>
            <a:r>
              <a:rPr lang="en"/>
              <a:t>Government revenue collection, tax policy, government expenditure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Should the Eurozone work?</a:t>
            </a:r>
          </a:p>
        </p:txBody>
      </p:sp>
      <p:sp>
        <p:nvSpPr>
          <p:cNvPr id="87" name="Shape 87"/>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pPr>
            <a:r>
              <a:rPr lang="en"/>
              <a:t>Disconnect between control of monetary and fiscal policy might strike you as odd</a:t>
            </a:r>
          </a:p>
          <a:p>
            <a:pPr indent="-228600" lvl="0" marL="457200" rtl="0">
              <a:spcBef>
                <a:spcPts val="0"/>
              </a:spcBef>
            </a:pPr>
            <a:r>
              <a:rPr lang="en"/>
              <a:t>Perhaps it should. </a:t>
            </a:r>
          </a:p>
          <a:p>
            <a:pPr indent="-228600" lvl="0" marL="457200" rtl="0">
              <a:spcBef>
                <a:spcPts val="0"/>
              </a:spcBef>
            </a:pPr>
            <a:r>
              <a:rPr lang="en"/>
              <a:t>Maastricht included provisions on member economies to try to ensure stability, including the Stability and Growth Pact:</a:t>
            </a:r>
          </a:p>
          <a:p>
            <a:pPr indent="-228600" lvl="1" marL="914400" rtl="0">
              <a:spcBef>
                <a:spcPts val="0"/>
              </a:spcBef>
            </a:pPr>
            <a:r>
              <a:rPr lang="en"/>
              <a:t>Debt-to-GDP ratio below 60%</a:t>
            </a:r>
          </a:p>
          <a:p>
            <a:pPr indent="-228600" lvl="1" marL="914400" rtl="0">
              <a:spcBef>
                <a:spcPts val="0"/>
              </a:spcBef>
            </a:pPr>
            <a:r>
              <a:rPr lang="en"/>
              <a:t>Yearly budget deficits below 3% </a:t>
            </a:r>
          </a:p>
          <a:p>
            <a:pPr indent="-228600" lvl="1" marL="914400" rtl="0">
              <a:spcBef>
                <a:spcPts val="0"/>
              </a:spcBef>
            </a:pPr>
            <a:r>
              <a:rPr lang="en"/>
              <a:t>Inflation below 1.5%</a:t>
            </a:r>
          </a:p>
          <a:p>
            <a:pPr indent="-228600" lvl="0" marL="457200" rtl="0">
              <a:spcBef>
                <a:spcPts val="0"/>
              </a:spcBef>
            </a:pPr>
            <a:r>
              <a:rPr lang="en"/>
              <a:t>Were these enforced? No. </a:t>
            </a:r>
          </a:p>
          <a:p>
            <a:pPr indent="-228600" lvl="1" marL="914400" rtl="0">
              <a:spcBef>
                <a:spcPts val="0"/>
              </a:spcBef>
            </a:pPr>
            <a:r>
              <a:rPr lang="en"/>
              <a:t>Broken several times including by France and Germany soon after Euro adoption in 2003</a:t>
            </a: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135550"/>
            <a:ext cx="9143997" cy="460839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364175"/>
            <a:ext cx="8520599" cy="572699"/>
          </a:xfrm>
          <a:prstGeom prst="rect">
            <a:avLst/>
          </a:prstGeom>
        </p:spPr>
        <p:txBody>
          <a:bodyPr anchorCtr="0" anchor="t" bIns="91425" lIns="91425" rIns="91425" tIns="91425">
            <a:noAutofit/>
          </a:bodyPr>
          <a:lstStyle/>
          <a:p>
            <a:pPr>
              <a:spcBef>
                <a:spcPts val="0"/>
              </a:spcBef>
              <a:buNone/>
            </a:pPr>
            <a:r>
              <a:rPr lang="en"/>
              <a:t>Groundwork of the Crisis</a:t>
            </a:r>
          </a:p>
        </p:txBody>
      </p:sp>
      <p:sp>
        <p:nvSpPr>
          <p:cNvPr id="98" name="Shape 98"/>
          <p:cNvSpPr txBox="1"/>
          <p:nvPr>
            <p:ph idx="1" type="body"/>
          </p:nvPr>
        </p:nvSpPr>
        <p:spPr>
          <a:xfrm>
            <a:off x="311700" y="936875"/>
            <a:ext cx="8520599" cy="3416400"/>
          </a:xfrm>
          <a:prstGeom prst="rect">
            <a:avLst/>
          </a:prstGeom>
        </p:spPr>
        <p:txBody>
          <a:bodyPr anchorCtr="0" anchor="t" bIns="91425" lIns="91425" rIns="91425" tIns="91425">
            <a:noAutofit/>
          </a:bodyPr>
          <a:lstStyle/>
          <a:p>
            <a:pPr indent="-228600" lvl="0" marL="457200" rtl="0">
              <a:spcBef>
                <a:spcPts val="0"/>
              </a:spcBef>
            </a:pPr>
            <a:r>
              <a:rPr lang="en"/>
              <a:t>Exchange rates throughout Europe were turbulent in the early 1990s</a:t>
            </a:r>
          </a:p>
          <a:p>
            <a:pPr indent="-228600" lvl="0" marL="457200" rtl="0">
              <a:spcBef>
                <a:spcPts val="0"/>
              </a:spcBef>
            </a:pPr>
            <a:r>
              <a:rPr lang="en"/>
              <a:t>Following Maastricht and the 2002 adoption of the Euro, interest rates in member countries converged, as they were expected to</a:t>
            </a:r>
          </a:p>
          <a:p>
            <a:pPr indent="-228600" lvl="0" marL="457200" rtl="0">
              <a:spcBef>
                <a:spcPts val="0"/>
              </a:spcBef>
            </a:pPr>
            <a:r>
              <a:rPr lang="en"/>
              <a:t>This greatly reduced the cost of government borrowing for many of the “weaker” economies that had previously had to pay a higher premium on their debt </a:t>
            </a:r>
          </a:p>
          <a:p>
            <a:pPr indent="-228600" lvl="1" marL="914400" rtl="0">
              <a:spcBef>
                <a:spcPts val="0"/>
              </a:spcBef>
            </a:pPr>
            <a:r>
              <a:rPr lang="en"/>
              <a:t>Markets believed Maastricht pledges of “no default, no devaluation, low inflation forever and for all”</a:t>
            </a:r>
          </a:p>
          <a:p>
            <a:pPr indent="-228600" lvl="1" marL="914400" rtl="0">
              <a:spcBef>
                <a:spcPts val="0"/>
              </a:spcBef>
            </a:pPr>
            <a:r>
              <a:rPr lang="en"/>
              <a:t>Italy: cost of borrowing fell from 13% to 3% in a single decade - huge drop</a:t>
            </a:r>
          </a:p>
          <a:p>
            <a:pPr indent="-228600" lvl="0" marL="457200" rtl="0">
              <a:spcBef>
                <a:spcPts val="0"/>
              </a:spcBef>
            </a:pPr>
            <a:r>
              <a:rPr lang="en"/>
              <a:t>Seemed like a good thing at the time, economic integration seemed to be effective</a:t>
            </a:r>
          </a:p>
          <a:p>
            <a:pPr lv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Groundwork of the Crisis</a:t>
            </a:r>
          </a:p>
        </p:txBody>
      </p:sp>
      <p:sp>
        <p:nvSpPr>
          <p:cNvPr id="104" name="Shape 104"/>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pPr>
            <a:r>
              <a:rPr lang="en"/>
              <a:t>Problem: since the SGP criteria weren’t implemented, now just had more and cheaper borrowing from economies that were still structurally unstable and unreformed</a:t>
            </a:r>
          </a:p>
          <a:p>
            <a:pPr indent="-228600" lvl="0" marL="457200">
              <a:spcBef>
                <a:spcPts val="0"/>
              </a:spcBef>
            </a:pPr>
            <a:r>
              <a:rPr lang="en"/>
              <a:t>All EZ countries got to borrow at German interest rates, but not all were as sound investments → interest rates were not reflecting real risk of lending to these countries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186300"/>
            <a:ext cx="8520599" cy="707399"/>
          </a:xfrm>
          <a:prstGeom prst="rect">
            <a:avLst/>
          </a:prstGeom>
        </p:spPr>
        <p:txBody>
          <a:bodyPr anchorCtr="0" anchor="t" bIns="91425" lIns="91425" rIns="91425" tIns="91425">
            <a:noAutofit/>
          </a:bodyPr>
          <a:lstStyle/>
          <a:p>
            <a:pPr>
              <a:spcBef>
                <a:spcPts val="0"/>
              </a:spcBef>
              <a:buNone/>
            </a:pPr>
            <a:r>
              <a:rPr lang="en"/>
              <a:t>Not Really A Problem: Public Debts</a:t>
            </a:r>
          </a:p>
        </p:txBody>
      </p:sp>
      <p:sp>
        <p:nvSpPr>
          <p:cNvPr id="110" name="Shape 110"/>
          <p:cNvSpPr txBox="1"/>
          <p:nvPr>
            <p:ph idx="1" type="body"/>
          </p:nvPr>
        </p:nvSpPr>
        <p:spPr>
          <a:xfrm>
            <a:off x="311700" y="920400"/>
            <a:ext cx="8520599" cy="3302700"/>
          </a:xfrm>
          <a:prstGeom prst="rect">
            <a:avLst/>
          </a:prstGeom>
        </p:spPr>
        <p:txBody>
          <a:bodyPr anchorCtr="0" anchor="t" bIns="91425" lIns="91425" rIns="91425" tIns="91425">
            <a:noAutofit/>
          </a:bodyPr>
          <a:lstStyle/>
          <a:p>
            <a:pPr lvl="0" rtl="0">
              <a:spcBef>
                <a:spcPts val="0"/>
              </a:spcBef>
              <a:buNone/>
            </a:pPr>
            <a:r>
              <a:rPr lang="en"/>
              <a:t>Fact: this was not actually a “sovereign debt” crisis</a:t>
            </a:r>
          </a:p>
          <a:p>
            <a:pPr indent="-228600" lvl="0" marL="457200" rtl="0">
              <a:spcBef>
                <a:spcPts val="0"/>
              </a:spcBef>
              <a:buChar char="●"/>
            </a:pPr>
            <a:r>
              <a:rPr lang="en"/>
              <a:t>There was massive public debt accumulation by </a:t>
            </a:r>
            <a:r>
              <a:rPr i="1" lang="en"/>
              <a:t>some</a:t>
            </a:r>
            <a:r>
              <a:rPr lang="en"/>
              <a:t> countries between the adoption of Euro and beginning of crisis</a:t>
            </a:r>
          </a:p>
          <a:p>
            <a:pPr indent="-228600" lvl="0" marL="457200" rtl="0">
              <a:spcBef>
                <a:spcPts val="0"/>
              </a:spcBef>
              <a:buChar char="●"/>
            </a:pPr>
            <a:r>
              <a:rPr lang="en"/>
              <a:t>But over all, Eurozone cumulative debt-to-GDP ratio fell from 72% in 1999 to 66% in 2007 </a:t>
            </a:r>
          </a:p>
          <a:p>
            <a:pPr indent="-228600" lvl="0" marL="457200" rtl="0">
              <a:spcBef>
                <a:spcPts val="0"/>
              </a:spcBef>
              <a:buChar char="●"/>
            </a:pPr>
            <a:r>
              <a:rPr lang="en"/>
              <a:t>The countries with the highest debt-to-GDP ratios were not always the countries that ended up in trouble. </a:t>
            </a:r>
          </a:p>
          <a:p>
            <a:pPr indent="-228600" lvl="1" marL="914400" rtl="0">
              <a:spcBef>
                <a:spcPts val="0"/>
              </a:spcBef>
              <a:buChar char="○"/>
            </a:pPr>
            <a:r>
              <a:rPr lang="en"/>
              <a:t>Ireland and Spain, at 24% and 36%, both had debt levels below the Maastricht-mandated 60% of GDP prior to crisis</a:t>
            </a:r>
          </a:p>
          <a:p>
            <a:pPr indent="-228600" lvl="1" marL="914400" rtl="0">
              <a:spcBef>
                <a:spcPts val="0"/>
              </a:spcBef>
              <a:buChar char="○"/>
            </a:pPr>
            <a:r>
              <a:rPr lang="en"/>
              <a:t>Germany and France had high debt-to-GDP levels approaching the 60% ceiling</a:t>
            </a:r>
          </a:p>
          <a:p>
            <a:pPr indent="-228600" lvl="0" marL="457200">
              <a:spcBef>
                <a:spcPts val="0"/>
              </a:spcBef>
              <a:buChar char="●"/>
            </a:pPr>
            <a:r>
              <a:rPr lang="en"/>
              <a:t>Clearly, debt levels alone were not the root of the problem.</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