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20"/>
  </p:notesMasterIdLst>
  <p:sldIdLst>
    <p:sldId id="299" r:id="rId2"/>
    <p:sldId id="284" r:id="rId3"/>
    <p:sldId id="286" r:id="rId4"/>
    <p:sldId id="285" r:id="rId5"/>
    <p:sldId id="258" r:id="rId6"/>
    <p:sldId id="259" r:id="rId7"/>
    <p:sldId id="287" r:id="rId8"/>
    <p:sldId id="293" r:id="rId9"/>
    <p:sldId id="288" r:id="rId10"/>
    <p:sldId id="289" r:id="rId11"/>
    <p:sldId id="290" r:id="rId12"/>
    <p:sldId id="291" r:id="rId13"/>
    <p:sldId id="292" r:id="rId14"/>
    <p:sldId id="294" r:id="rId15"/>
    <p:sldId id="295" r:id="rId16"/>
    <p:sldId id="296" r:id="rId17"/>
    <p:sldId id="297" r:id="rId18"/>
    <p:sldId id="298" r:id="rId1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756" y="6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en-CA"/>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A8A17F76-115B-46CA-9FE3-F22246B73B18}" type="datetime1">
              <a:rPr lang="en-CA" altLang="en-US"/>
              <a:pPr>
                <a:defRPr/>
              </a:pPr>
              <a:t>2015-10-20</a:t>
            </a:fld>
            <a:endParaRPr lang="en-CA" alt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endParaRPr lang="en-CA" altLang="en-US" noProof="0" smtClean="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058E1A3-33DA-43C3-BF58-25CD0EED6258}" type="slidenum">
              <a:rPr lang="en-CA" altLang="en-US"/>
              <a:pPr>
                <a:defRPr/>
              </a:pPr>
              <a:t>‹#›</a:t>
            </a:fld>
            <a:endParaRPr lang="en-CA" altLang="en-US"/>
          </a:p>
        </p:txBody>
      </p:sp>
    </p:spTree>
    <p:extLst>
      <p:ext uri="{BB962C8B-B14F-4D97-AF65-F5344CB8AC3E}">
        <p14:creationId xmlns:p14="http://schemas.microsoft.com/office/powerpoint/2010/main" val="4102940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058E1A3-33DA-43C3-BF58-25CD0EED6258}" type="slidenum">
              <a:rPr lang="en-CA" altLang="en-US"/>
              <a:pPr>
                <a:defRPr/>
              </a:pPr>
              <a:t>1</a:t>
            </a:fld>
            <a:endParaRPr lang="en-CA" altLang="en-US"/>
          </a:p>
        </p:txBody>
      </p:sp>
    </p:spTree>
    <p:extLst>
      <p:ext uri="{BB962C8B-B14F-4D97-AF65-F5344CB8AC3E}">
        <p14:creationId xmlns:p14="http://schemas.microsoft.com/office/powerpoint/2010/main" val="18327472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72C512D-70DF-41A1-9249-1C064C221599}" type="slidenum">
              <a:rPr lang="en-CA" altLang="en-US" smtClean="0">
                <a:latin typeface="Calibri" panose="020F0502020204030204" pitchFamily="34" charset="0"/>
              </a:rPr>
              <a:pPr/>
              <a:t>10</a:t>
            </a:fld>
            <a:endParaRPr lang="en-CA" altLang="en-US" smtClean="0">
              <a:latin typeface="Calibri" panose="020F0502020204030204" pitchFamily="34" charset="0"/>
            </a:endParaRPr>
          </a:p>
        </p:txBody>
      </p:sp>
    </p:spTree>
    <p:extLst>
      <p:ext uri="{BB962C8B-B14F-4D97-AF65-F5344CB8AC3E}">
        <p14:creationId xmlns:p14="http://schemas.microsoft.com/office/powerpoint/2010/main" val="2442432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076F5B4-F4AE-4BC7-9841-DC7A1EE3D0DA}" type="slidenum">
              <a:rPr lang="en-CA" altLang="en-US" smtClean="0">
                <a:latin typeface="Calibri" panose="020F0502020204030204" pitchFamily="34" charset="0"/>
              </a:rPr>
              <a:pPr/>
              <a:t>11</a:t>
            </a:fld>
            <a:endParaRPr lang="en-CA" altLang="en-US" smtClean="0">
              <a:latin typeface="Calibri" panose="020F0502020204030204" pitchFamily="34" charset="0"/>
            </a:endParaRPr>
          </a:p>
        </p:txBody>
      </p:sp>
    </p:spTree>
    <p:extLst>
      <p:ext uri="{BB962C8B-B14F-4D97-AF65-F5344CB8AC3E}">
        <p14:creationId xmlns:p14="http://schemas.microsoft.com/office/powerpoint/2010/main" val="3440432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19CBBF1-4BBB-428D-B5F2-2BD40FEC1EE3}" type="slidenum">
              <a:rPr lang="en-CA" altLang="en-US" smtClean="0">
                <a:latin typeface="Calibri" panose="020F0502020204030204" pitchFamily="34" charset="0"/>
              </a:rPr>
              <a:pPr/>
              <a:t>12</a:t>
            </a:fld>
            <a:endParaRPr lang="en-CA" altLang="en-US" smtClean="0">
              <a:latin typeface="Calibri" panose="020F0502020204030204" pitchFamily="34" charset="0"/>
            </a:endParaRPr>
          </a:p>
        </p:txBody>
      </p:sp>
    </p:spTree>
    <p:extLst>
      <p:ext uri="{BB962C8B-B14F-4D97-AF65-F5344CB8AC3E}">
        <p14:creationId xmlns:p14="http://schemas.microsoft.com/office/powerpoint/2010/main" val="469722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058E1A3-33DA-43C3-BF58-25CD0EED6258}" type="slidenum">
              <a:rPr lang="en-CA" altLang="en-US"/>
              <a:pPr>
                <a:defRPr/>
              </a:pPr>
              <a:t>13</a:t>
            </a:fld>
            <a:endParaRPr lang="en-CA" altLang="en-US"/>
          </a:p>
        </p:txBody>
      </p:sp>
    </p:spTree>
    <p:extLst>
      <p:ext uri="{BB962C8B-B14F-4D97-AF65-F5344CB8AC3E}">
        <p14:creationId xmlns:p14="http://schemas.microsoft.com/office/powerpoint/2010/main" val="41646939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2CB87B3-D8B0-45D8-B53B-F9086438FBAD}" type="slidenum">
              <a:rPr lang="en-CA" altLang="en-US" smtClean="0">
                <a:latin typeface="Calibri" panose="020F0502020204030204" pitchFamily="34" charset="0"/>
              </a:rPr>
              <a:pPr/>
              <a:t>14</a:t>
            </a:fld>
            <a:endParaRPr lang="en-CA" altLang="en-US" smtClean="0">
              <a:latin typeface="Calibri" panose="020F0502020204030204" pitchFamily="34" charset="0"/>
            </a:endParaRPr>
          </a:p>
        </p:txBody>
      </p:sp>
    </p:spTree>
    <p:extLst>
      <p:ext uri="{BB962C8B-B14F-4D97-AF65-F5344CB8AC3E}">
        <p14:creationId xmlns:p14="http://schemas.microsoft.com/office/powerpoint/2010/main" val="898918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058E1A3-33DA-43C3-BF58-25CD0EED6258}" type="slidenum">
              <a:rPr lang="en-CA" altLang="en-US"/>
              <a:pPr>
                <a:defRPr/>
              </a:pPr>
              <a:t>15</a:t>
            </a:fld>
            <a:endParaRPr lang="en-CA" altLang="en-US"/>
          </a:p>
        </p:txBody>
      </p:sp>
    </p:spTree>
    <p:extLst>
      <p:ext uri="{BB962C8B-B14F-4D97-AF65-F5344CB8AC3E}">
        <p14:creationId xmlns:p14="http://schemas.microsoft.com/office/powerpoint/2010/main" val="3917181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058E1A3-33DA-43C3-BF58-25CD0EED6258}" type="slidenum">
              <a:rPr lang="en-CA" altLang="en-US"/>
              <a:pPr>
                <a:defRPr/>
              </a:pPr>
              <a:t>16</a:t>
            </a:fld>
            <a:endParaRPr lang="en-CA" altLang="en-US"/>
          </a:p>
        </p:txBody>
      </p:sp>
    </p:spTree>
    <p:extLst>
      <p:ext uri="{BB962C8B-B14F-4D97-AF65-F5344CB8AC3E}">
        <p14:creationId xmlns:p14="http://schemas.microsoft.com/office/powerpoint/2010/main" val="944847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058E1A3-33DA-43C3-BF58-25CD0EED6258}" type="slidenum">
              <a:rPr lang="en-CA" altLang="en-US"/>
              <a:pPr>
                <a:defRPr/>
              </a:pPr>
              <a:t>17</a:t>
            </a:fld>
            <a:endParaRPr lang="en-CA" altLang="en-US"/>
          </a:p>
        </p:txBody>
      </p:sp>
    </p:spTree>
    <p:extLst>
      <p:ext uri="{BB962C8B-B14F-4D97-AF65-F5344CB8AC3E}">
        <p14:creationId xmlns:p14="http://schemas.microsoft.com/office/powerpoint/2010/main" val="6135769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058E1A3-33DA-43C3-BF58-25CD0EED6258}" type="slidenum">
              <a:rPr lang="en-CA" altLang="en-US"/>
              <a:pPr>
                <a:defRPr/>
              </a:pPr>
              <a:t>18</a:t>
            </a:fld>
            <a:endParaRPr lang="en-CA" altLang="en-US"/>
          </a:p>
        </p:txBody>
      </p:sp>
    </p:spTree>
    <p:extLst>
      <p:ext uri="{BB962C8B-B14F-4D97-AF65-F5344CB8AC3E}">
        <p14:creationId xmlns:p14="http://schemas.microsoft.com/office/powerpoint/2010/main" val="1558539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AD948FB-4D48-4A91-B7C9-9274C53A54B1}" type="slidenum">
              <a:rPr lang="en-US" altLang="en-US" smtClean="0">
                <a:latin typeface="Calibri" panose="020F0502020204030204" pitchFamily="34" charset="0"/>
              </a:rPr>
              <a:pPr/>
              <a:t>2</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3970847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C815F79-DE07-4DFB-BF30-9A5111B98F4F}" type="slidenum">
              <a:rPr lang="en-CA" altLang="en-US" smtClean="0">
                <a:latin typeface="Calibri" panose="020F0502020204030204" pitchFamily="34" charset="0"/>
              </a:rPr>
              <a:pPr/>
              <a:t>3</a:t>
            </a:fld>
            <a:endParaRPr lang="en-CA" altLang="en-US" smtClean="0">
              <a:latin typeface="Calibri" panose="020F0502020204030204" pitchFamily="34" charset="0"/>
            </a:endParaRPr>
          </a:p>
        </p:txBody>
      </p:sp>
    </p:spTree>
    <p:extLst>
      <p:ext uri="{BB962C8B-B14F-4D97-AF65-F5344CB8AC3E}">
        <p14:creationId xmlns:p14="http://schemas.microsoft.com/office/powerpoint/2010/main" val="3209840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16B8767-7C4E-40C4-A511-4E74C4AC336A}" type="slidenum">
              <a:rPr lang="en-CA" altLang="en-US" smtClean="0">
                <a:latin typeface="Calibri" panose="020F0502020204030204" pitchFamily="34" charset="0"/>
              </a:rPr>
              <a:pPr/>
              <a:t>4</a:t>
            </a:fld>
            <a:endParaRPr lang="en-CA" altLang="en-US" smtClean="0">
              <a:latin typeface="Calibri" panose="020F0502020204030204" pitchFamily="34" charset="0"/>
            </a:endParaRPr>
          </a:p>
        </p:txBody>
      </p:sp>
    </p:spTree>
    <p:extLst>
      <p:ext uri="{BB962C8B-B14F-4D97-AF65-F5344CB8AC3E}">
        <p14:creationId xmlns:p14="http://schemas.microsoft.com/office/powerpoint/2010/main" val="284812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E0D6901-875E-4057-AEEF-355735F2282C}" type="slidenum">
              <a:rPr lang="en-CA" altLang="en-US" smtClean="0">
                <a:latin typeface="Calibri" panose="020F0502020204030204" pitchFamily="34" charset="0"/>
              </a:rPr>
              <a:pPr/>
              <a:t>5</a:t>
            </a:fld>
            <a:endParaRPr lang="en-CA" altLang="en-US" smtClean="0">
              <a:latin typeface="Calibri" panose="020F0502020204030204" pitchFamily="34" charset="0"/>
            </a:endParaRPr>
          </a:p>
        </p:txBody>
      </p:sp>
    </p:spTree>
    <p:extLst>
      <p:ext uri="{BB962C8B-B14F-4D97-AF65-F5344CB8AC3E}">
        <p14:creationId xmlns:p14="http://schemas.microsoft.com/office/powerpoint/2010/main" val="3827580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00367FD-ABBC-4C65-9D62-4BE05B536EF7}" type="slidenum">
              <a:rPr lang="en-CA" altLang="en-US" smtClean="0">
                <a:latin typeface="Calibri" panose="020F0502020204030204" pitchFamily="34" charset="0"/>
              </a:rPr>
              <a:pPr/>
              <a:t>6</a:t>
            </a:fld>
            <a:endParaRPr lang="en-CA" altLang="en-US" smtClean="0">
              <a:latin typeface="Calibri" panose="020F0502020204030204" pitchFamily="34" charset="0"/>
            </a:endParaRPr>
          </a:p>
        </p:txBody>
      </p:sp>
    </p:spTree>
    <p:extLst>
      <p:ext uri="{BB962C8B-B14F-4D97-AF65-F5344CB8AC3E}">
        <p14:creationId xmlns:p14="http://schemas.microsoft.com/office/powerpoint/2010/main" val="3661628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26C8244-BF02-43CF-9CF6-D7F482F8AD62}" type="slidenum">
              <a:rPr lang="en-CA" altLang="en-US" smtClean="0">
                <a:latin typeface="Calibri" panose="020F0502020204030204" pitchFamily="34" charset="0"/>
              </a:rPr>
              <a:pPr/>
              <a:t>7</a:t>
            </a:fld>
            <a:endParaRPr lang="en-CA" altLang="en-US" smtClean="0">
              <a:latin typeface="Calibri" panose="020F0502020204030204" pitchFamily="34" charset="0"/>
            </a:endParaRPr>
          </a:p>
        </p:txBody>
      </p:sp>
    </p:spTree>
    <p:extLst>
      <p:ext uri="{BB962C8B-B14F-4D97-AF65-F5344CB8AC3E}">
        <p14:creationId xmlns:p14="http://schemas.microsoft.com/office/powerpoint/2010/main" val="3598098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058E1A3-33DA-43C3-BF58-25CD0EED6258}" type="slidenum">
              <a:rPr lang="en-CA" altLang="en-US"/>
              <a:pPr>
                <a:defRPr/>
              </a:pPr>
              <a:t>8</a:t>
            </a:fld>
            <a:endParaRPr lang="en-CA" altLang="en-US"/>
          </a:p>
        </p:txBody>
      </p:sp>
    </p:spTree>
    <p:extLst>
      <p:ext uri="{BB962C8B-B14F-4D97-AF65-F5344CB8AC3E}">
        <p14:creationId xmlns:p14="http://schemas.microsoft.com/office/powerpoint/2010/main" val="586110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E0FD8C3-B394-4C51-9446-C802C9FDEC3D}" type="slidenum">
              <a:rPr lang="en-CA" altLang="en-US" smtClean="0">
                <a:latin typeface="Calibri" panose="020F0502020204030204" pitchFamily="34" charset="0"/>
              </a:rPr>
              <a:pPr/>
              <a:t>9</a:t>
            </a:fld>
            <a:endParaRPr lang="en-CA" altLang="en-US" smtClean="0">
              <a:latin typeface="Calibri" panose="020F0502020204030204" pitchFamily="34" charset="0"/>
            </a:endParaRPr>
          </a:p>
        </p:txBody>
      </p:sp>
    </p:spTree>
    <p:extLst>
      <p:ext uri="{BB962C8B-B14F-4D97-AF65-F5344CB8AC3E}">
        <p14:creationId xmlns:p14="http://schemas.microsoft.com/office/powerpoint/2010/main" val="2937066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70261A8D-4992-4C4E-8B3D-22DD08C562ED}" type="datetime1">
              <a:rPr lang="en-CA" altLang="en-US"/>
              <a:pPr>
                <a:defRPr/>
              </a:pPr>
              <a:t>2015-10-20</a:t>
            </a:fld>
            <a:endParaRPr lang="en-CA" altLang="en-US"/>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pPr>
              <a:defRPr/>
            </a:pPr>
            <a:fld id="{8919F944-9EF0-4602-9DF9-254BD3756416}" type="slidenum">
              <a:rPr lang="en-CA" altLang="en-US"/>
              <a:pPr>
                <a:defRPr/>
              </a:pPr>
              <a:t>‹#›</a:t>
            </a:fld>
            <a:endParaRPr lang="en-CA" altLang="en-US"/>
          </a:p>
        </p:txBody>
      </p:sp>
    </p:spTree>
    <p:extLst>
      <p:ext uri="{BB962C8B-B14F-4D97-AF65-F5344CB8AC3E}">
        <p14:creationId xmlns:p14="http://schemas.microsoft.com/office/powerpoint/2010/main" val="2338158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55B54AB-0C76-4E09-AA7E-82CD7CA69DC4}" type="datetime1">
              <a:rPr lang="en-CA" altLang="en-US"/>
              <a:pPr>
                <a:defRPr/>
              </a:pPr>
              <a:t>2015-10-20</a:t>
            </a:fld>
            <a:endParaRPr lang="en-CA" altLang="en-US"/>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A5D94759-041C-42B0-97F3-0FF1E188F830}" type="slidenum">
              <a:rPr lang="en-CA" altLang="en-US"/>
              <a:pPr>
                <a:defRPr/>
              </a:pPr>
              <a:t>‹#›</a:t>
            </a:fld>
            <a:endParaRPr lang="en-CA" altLang="en-US"/>
          </a:p>
        </p:txBody>
      </p:sp>
    </p:spTree>
    <p:extLst>
      <p:ext uri="{BB962C8B-B14F-4D97-AF65-F5344CB8AC3E}">
        <p14:creationId xmlns:p14="http://schemas.microsoft.com/office/powerpoint/2010/main" val="974344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F3A16A61-20BE-4217-8FB4-11DE78E101B0}" type="datetime1">
              <a:rPr lang="en-CA" altLang="en-US"/>
              <a:pPr>
                <a:defRPr/>
              </a:pPr>
              <a:t>2015-10-20</a:t>
            </a:fld>
            <a:endParaRPr lang="en-CA" altLang="en-US"/>
          </a:p>
        </p:txBody>
      </p:sp>
      <p:sp>
        <p:nvSpPr>
          <p:cNvPr id="7" name="Footer Placeholder 4"/>
          <p:cNvSpPr>
            <a:spLocks noGrp="1"/>
          </p:cNvSpPr>
          <p:nvPr>
            <p:ph type="ftr" sz="quarter" idx="11"/>
          </p:nvPr>
        </p:nvSpPr>
        <p:spPr/>
        <p:txBody>
          <a:bodyPr/>
          <a:lstStyle>
            <a:lvl1pPr>
              <a:defRPr/>
            </a:lvl1pPr>
          </a:lstStyle>
          <a:p>
            <a:pPr>
              <a:defRPr/>
            </a:pPr>
            <a:endParaRPr lang="en-CA"/>
          </a:p>
        </p:txBody>
      </p:sp>
      <p:sp>
        <p:nvSpPr>
          <p:cNvPr id="8" name="Slide Number Placeholder 5"/>
          <p:cNvSpPr>
            <a:spLocks noGrp="1"/>
          </p:cNvSpPr>
          <p:nvPr>
            <p:ph type="sldNum" sz="quarter" idx="12"/>
          </p:nvPr>
        </p:nvSpPr>
        <p:spPr/>
        <p:txBody>
          <a:bodyPr/>
          <a:lstStyle>
            <a:lvl1pPr>
              <a:defRPr/>
            </a:lvl1pPr>
          </a:lstStyle>
          <a:p>
            <a:pPr>
              <a:defRPr/>
            </a:pPr>
            <a:fld id="{A8E54E8F-9EAD-4C67-AFDF-62846382C791}" type="slidenum">
              <a:rPr lang="en-CA" altLang="en-US"/>
              <a:pPr>
                <a:defRPr/>
              </a:pPr>
              <a:t>‹#›</a:t>
            </a:fld>
            <a:endParaRPr lang="en-CA" altLang="en-US"/>
          </a:p>
        </p:txBody>
      </p:sp>
    </p:spTree>
    <p:extLst>
      <p:ext uri="{BB962C8B-B14F-4D97-AF65-F5344CB8AC3E}">
        <p14:creationId xmlns:p14="http://schemas.microsoft.com/office/powerpoint/2010/main" val="1696330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EF84E61-FC53-4919-A874-A0731AA11FDA}" type="datetime1">
              <a:rPr lang="en-CA" altLang="en-US"/>
              <a:pPr>
                <a:defRPr/>
              </a:pPr>
              <a:t>2015-10-20</a:t>
            </a:fld>
            <a:endParaRPr lang="en-CA" altLang="en-US"/>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C3907EA4-9541-459A-866B-24896315AA3D}" type="slidenum">
              <a:rPr lang="en-CA" altLang="en-US"/>
              <a:pPr>
                <a:defRPr/>
              </a:pPr>
              <a:t>‹#›</a:t>
            </a:fld>
            <a:endParaRPr lang="en-CA" altLang="en-US"/>
          </a:p>
        </p:txBody>
      </p:sp>
    </p:spTree>
    <p:extLst>
      <p:ext uri="{BB962C8B-B14F-4D97-AF65-F5344CB8AC3E}">
        <p14:creationId xmlns:p14="http://schemas.microsoft.com/office/powerpoint/2010/main" val="407953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84E1EBF7-3D93-47B0-8FA3-96DB74AAB921}" type="datetime1">
              <a:rPr lang="en-CA" altLang="en-US"/>
              <a:pPr>
                <a:defRPr/>
              </a:pPr>
              <a:t>2015-10-20</a:t>
            </a:fld>
            <a:endParaRPr lang="en-CA" altLang="en-US"/>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pPr>
              <a:defRPr/>
            </a:pPr>
            <a:fld id="{6FEA65F0-8477-421C-9E58-5C98A5CBB82A}" type="slidenum">
              <a:rPr lang="en-CA" altLang="en-US"/>
              <a:pPr>
                <a:defRPr/>
              </a:pPr>
              <a:t>‹#›</a:t>
            </a:fld>
            <a:endParaRPr lang="en-CA" altLang="en-US"/>
          </a:p>
        </p:txBody>
      </p:sp>
    </p:spTree>
    <p:extLst>
      <p:ext uri="{BB962C8B-B14F-4D97-AF65-F5344CB8AC3E}">
        <p14:creationId xmlns:p14="http://schemas.microsoft.com/office/powerpoint/2010/main" val="2736009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962988B8-59D4-4B0E-8648-87758C393AD7}" type="datetime1">
              <a:rPr lang="en-CA" altLang="en-US"/>
              <a:pPr>
                <a:defRPr/>
              </a:pPr>
              <a:t>2015-10-20</a:t>
            </a:fld>
            <a:endParaRPr lang="en-CA" altLang="en-US"/>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D5E2D2B7-C3C0-4658-B055-8387614CFDA2}" type="slidenum">
              <a:rPr lang="en-CA" altLang="en-US"/>
              <a:pPr>
                <a:defRPr/>
              </a:pPr>
              <a:t>‹#›</a:t>
            </a:fld>
            <a:endParaRPr lang="en-CA" altLang="en-US"/>
          </a:p>
        </p:txBody>
      </p:sp>
    </p:spTree>
    <p:extLst>
      <p:ext uri="{BB962C8B-B14F-4D97-AF65-F5344CB8AC3E}">
        <p14:creationId xmlns:p14="http://schemas.microsoft.com/office/powerpoint/2010/main" val="2229540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91B19E80-4F8D-4859-8D29-8A009A4B021A}" type="datetime1">
              <a:rPr lang="en-CA" altLang="en-US"/>
              <a:pPr>
                <a:defRPr/>
              </a:pPr>
              <a:t>2015-10-20</a:t>
            </a:fld>
            <a:endParaRPr lang="en-CA" altLang="en-US"/>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pPr>
              <a:defRPr/>
            </a:pPr>
            <a:fld id="{4E28F30D-1470-4BFA-BBE6-E582EC082E66}" type="slidenum">
              <a:rPr lang="en-CA" altLang="en-US"/>
              <a:pPr>
                <a:defRPr/>
              </a:pPr>
              <a:t>‹#›</a:t>
            </a:fld>
            <a:endParaRPr lang="en-CA" altLang="en-US"/>
          </a:p>
        </p:txBody>
      </p:sp>
    </p:spTree>
    <p:extLst>
      <p:ext uri="{BB962C8B-B14F-4D97-AF65-F5344CB8AC3E}">
        <p14:creationId xmlns:p14="http://schemas.microsoft.com/office/powerpoint/2010/main" val="4072561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CEC10BB-0EDF-4ED6-9076-091785E3023B}" type="datetime1">
              <a:rPr lang="en-CA" altLang="en-US"/>
              <a:pPr>
                <a:defRPr/>
              </a:pPr>
              <a:t>2015-10-20</a:t>
            </a:fld>
            <a:endParaRPr lang="en-CA" altLang="en-US"/>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pPr>
              <a:defRPr/>
            </a:pPr>
            <a:fld id="{D57645A9-A257-49A9-8FA2-D5CF267CC095}" type="slidenum">
              <a:rPr lang="en-CA" altLang="en-US"/>
              <a:pPr>
                <a:defRPr/>
              </a:pPr>
              <a:t>‹#›</a:t>
            </a:fld>
            <a:endParaRPr lang="en-CA" altLang="en-US"/>
          </a:p>
        </p:txBody>
      </p:sp>
    </p:spTree>
    <p:extLst>
      <p:ext uri="{BB962C8B-B14F-4D97-AF65-F5344CB8AC3E}">
        <p14:creationId xmlns:p14="http://schemas.microsoft.com/office/powerpoint/2010/main" val="1295549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FF6ABB11-C1DE-410C-8EEB-C1079536AB65}" type="datetime1">
              <a:rPr lang="en-CA" altLang="en-US"/>
              <a:pPr>
                <a:defRPr/>
              </a:pPr>
              <a:t>2015-10-20</a:t>
            </a:fld>
            <a:endParaRPr lang="en-CA" altLang="en-US"/>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en-CA"/>
          </a:p>
        </p:txBody>
      </p:sp>
      <p:sp>
        <p:nvSpPr>
          <p:cNvPr id="6" name="Slide Number Placeholder 8"/>
          <p:cNvSpPr>
            <a:spLocks noGrp="1"/>
          </p:cNvSpPr>
          <p:nvPr>
            <p:ph type="sldNum" sz="quarter" idx="12"/>
          </p:nvPr>
        </p:nvSpPr>
        <p:spPr/>
        <p:txBody>
          <a:bodyPr/>
          <a:lstStyle>
            <a:lvl1pPr>
              <a:defRPr/>
            </a:lvl1pPr>
          </a:lstStyle>
          <a:p>
            <a:pPr>
              <a:defRPr/>
            </a:pPr>
            <a:fld id="{EA47B55B-968E-4456-847A-F7439D041F2D}" type="slidenum">
              <a:rPr lang="en-CA" altLang="en-US"/>
              <a:pPr>
                <a:defRPr/>
              </a:pPr>
              <a:t>‹#›</a:t>
            </a:fld>
            <a:endParaRPr lang="en-CA" altLang="en-US"/>
          </a:p>
        </p:txBody>
      </p:sp>
    </p:spTree>
    <p:extLst>
      <p:ext uri="{BB962C8B-B14F-4D97-AF65-F5344CB8AC3E}">
        <p14:creationId xmlns:p14="http://schemas.microsoft.com/office/powerpoint/2010/main" val="4082978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465138" y="6459538"/>
            <a:ext cx="2619375" cy="365125"/>
          </a:xfrm>
        </p:spPr>
        <p:txBody>
          <a:bodyPr/>
          <a:lstStyle>
            <a:lvl1pPr>
              <a:defRPr/>
            </a:lvl1pPr>
          </a:lstStyle>
          <a:p>
            <a:pPr>
              <a:defRPr/>
            </a:pPr>
            <a:fld id="{A976DE2F-8269-45DF-B33D-A24B74852991}" type="datetime1">
              <a:rPr lang="en-CA" altLang="en-US"/>
              <a:pPr>
                <a:defRPr/>
              </a:pPr>
              <a:t>2015-10-20</a:t>
            </a:fld>
            <a:endParaRPr lang="en-CA" altLang="en-US"/>
          </a:p>
        </p:txBody>
      </p:sp>
      <p:sp>
        <p:nvSpPr>
          <p:cNvPr id="8" name="Footer Placeholder 5"/>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en-CA"/>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5820FA71-944C-4633-8DEA-6DADE0AF0586}" type="slidenum">
              <a:rPr lang="en-CA" altLang="en-US"/>
              <a:pPr>
                <a:defRPr/>
              </a:pPr>
              <a:t>‹#›</a:t>
            </a:fld>
            <a:endParaRPr lang="en-CA" altLang="en-US"/>
          </a:p>
        </p:txBody>
      </p:sp>
    </p:spTree>
    <p:extLst>
      <p:ext uri="{BB962C8B-B14F-4D97-AF65-F5344CB8AC3E}">
        <p14:creationId xmlns:p14="http://schemas.microsoft.com/office/powerpoint/2010/main" val="4116751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DF97AF42-EFBF-4155-AA3B-1ED1B8F1A5CB}" type="datetime1">
              <a:rPr lang="en-CA" altLang="en-US"/>
              <a:pPr>
                <a:defRPr/>
              </a:pPr>
              <a:t>2015-10-20</a:t>
            </a:fld>
            <a:endParaRPr lang="en-CA" altLang="en-US"/>
          </a:p>
        </p:txBody>
      </p:sp>
      <p:sp>
        <p:nvSpPr>
          <p:cNvPr id="8" name="Footer Placeholder 5"/>
          <p:cNvSpPr>
            <a:spLocks noGrp="1"/>
          </p:cNvSpPr>
          <p:nvPr>
            <p:ph type="ftr" sz="quarter" idx="11"/>
          </p:nvPr>
        </p:nvSpPr>
        <p:spPr/>
        <p:txBody>
          <a:bodyPr/>
          <a:lstStyle>
            <a:lvl1pPr>
              <a:defRPr/>
            </a:lvl1pPr>
          </a:lstStyle>
          <a:p>
            <a:pPr>
              <a:defRPr/>
            </a:pPr>
            <a:endParaRPr lang="en-CA"/>
          </a:p>
        </p:txBody>
      </p:sp>
      <p:sp>
        <p:nvSpPr>
          <p:cNvPr id="9" name="Slide Number Placeholder 6"/>
          <p:cNvSpPr>
            <a:spLocks noGrp="1"/>
          </p:cNvSpPr>
          <p:nvPr>
            <p:ph type="sldNum" sz="quarter" idx="12"/>
          </p:nvPr>
        </p:nvSpPr>
        <p:spPr/>
        <p:txBody>
          <a:bodyPr/>
          <a:lstStyle>
            <a:lvl1pPr>
              <a:defRPr/>
            </a:lvl1pPr>
          </a:lstStyle>
          <a:p>
            <a:pPr>
              <a:defRPr/>
            </a:pPr>
            <a:fld id="{5B209E34-8185-44D7-AA79-EBBD71628797}" type="slidenum">
              <a:rPr lang="en-CA" altLang="en-US"/>
              <a:pPr>
                <a:defRPr/>
              </a:pPr>
              <a:t>‹#›</a:t>
            </a:fld>
            <a:endParaRPr lang="en-CA" altLang="en-US"/>
          </a:p>
        </p:txBody>
      </p:sp>
    </p:spTree>
    <p:extLst>
      <p:ext uri="{BB962C8B-B14F-4D97-AF65-F5344CB8AC3E}">
        <p14:creationId xmlns:p14="http://schemas.microsoft.com/office/powerpoint/2010/main" val="125371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1096963" y="1846263"/>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096963" y="6459538"/>
            <a:ext cx="2473325"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FFFFFF"/>
                </a:solidFill>
                <a:latin typeface="Calibri" panose="020F0502020204030204" pitchFamily="34" charset="0"/>
              </a:defRPr>
            </a:lvl1pPr>
          </a:lstStyle>
          <a:p>
            <a:pPr>
              <a:defRPr/>
            </a:pPr>
            <a:fld id="{B874C152-CA56-460C-A7A4-CB4989C76D1A}" type="datetime1">
              <a:rPr lang="en-CA" altLang="en-US"/>
              <a:pPr>
                <a:defRPr/>
              </a:pPr>
              <a:t>2015-10-20</a:t>
            </a:fld>
            <a:endParaRPr lang="en-CA" altLang="en-US"/>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ea typeface="+mn-ea"/>
              </a:defRPr>
            </a:lvl1pPr>
          </a:lstStyle>
          <a:p>
            <a:pPr>
              <a:defRPr/>
            </a:pPr>
            <a:endParaRPr lang="en-CA"/>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FFFFFF"/>
                </a:solidFill>
                <a:latin typeface="Calibri" panose="020F0502020204030204" pitchFamily="34" charset="0"/>
              </a:defRPr>
            </a:lvl1pPr>
          </a:lstStyle>
          <a:p>
            <a:pPr>
              <a:defRPr/>
            </a:pPr>
            <a:fld id="{C2699CBA-6038-425A-AC2B-442F98E8717C}" type="slidenum">
              <a:rPr lang="en-CA" altLang="en-US"/>
              <a:pPr>
                <a:defRPr/>
              </a:pPr>
              <a:t>‹#›</a:t>
            </a:fld>
            <a:endParaRPr lang="en-CA" altLang="en-US"/>
          </a:p>
        </p:txBody>
      </p:sp>
      <p:cxnSp>
        <p:nvCxnSpPr>
          <p:cNvPr id="10" name="Straight Connector 9"/>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87" r:id="rId1"/>
    <p:sldLayoutId id="2147483782" r:id="rId2"/>
    <p:sldLayoutId id="2147483788" r:id="rId3"/>
    <p:sldLayoutId id="2147483783" r:id="rId4"/>
    <p:sldLayoutId id="2147483784" r:id="rId5"/>
    <p:sldLayoutId id="2147483785" r:id="rId6"/>
    <p:sldLayoutId id="2147483789" r:id="rId7"/>
    <p:sldLayoutId id="2147483790" r:id="rId8"/>
    <p:sldLayoutId id="2147483791" r:id="rId9"/>
    <p:sldLayoutId id="2147483786" r:id="rId10"/>
    <p:sldLayoutId id="2147483792" r:id="rId11"/>
  </p:sldLayoutIdLst>
  <p:txStyles>
    <p:titleStyle>
      <a:lvl1pPr algn="l" rtl="0" eaLnBrk="0" fontAlgn="base" hangingPunct="0">
        <a:lnSpc>
          <a:spcPct val="85000"/>
        </a:lnSpc>
        <a:spcBef>
          <a:spcPct val="0"/>
        </a:spcBef>
        <a:spcAft>
          <a:spcPct val="0"/>
        </a:spcAft>
        <a:defRPr sz="4800" kern="1200" spc="-50">
          <a:solidFill>
            <a:srgbClr val="404040"/>
          </a:solidFill>
          <a:latin typeface="+mj-lt"/>
          <a:ea typeface="ＭＳ Ｐゴシック" panose="020B0600070205080204" pitchFamily="34" charset="-128"/>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34" charset="-128"/>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34" charset="-128"/>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34" charset="-128"/>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34" charset="-128"/>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34" charset="-128"/>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34" charset="-128"/>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34" charset="-128"/>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34" charset="-128"/>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ＭＳ Ｐゴシック" panose="020B0600070205080204" pitchFamily="34" charset="-128"/>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ＭＳ Ｐゴシック" panose="020B0600070205080204" pitchFamily="34" charset="-128"/>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ＭＳ Ｐゴシック" panose="020B0600070205080204" pitchFamily="34" charset="-128"/>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ＭＳ Ｐゴシック" panose="020B0600070205080204" pitchFamily="34" charset="-128"/>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ＭＳ Ｐゴシック" panose="020B0600070205080204" pitchFamily="34" charset="-128"/>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2010_Canadian_federal_budget#cite_note-FOOTNOTEMcMurdy2010-4"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189894"/>
            <a:ext cx="10058400" cy="2633629"/>
          </a:xfrm>
        </p:spPr>
        <p:txBody>
          <a:bodyPr>
            <a:normAutofit/>
          </a:bodyPr>
          <a:lstStyle/>
          <a:p>
            <a:pPr algn="ctr"/>
            <a:r>
              <a:rPr lang="en-US" dirty="0">
                <a:solidFill>
                  <a:srgbClr val="1CADE4"/>
                </a:solidFill>
                <a:latin typeface="Calibri Light" charset="0"/>
              </a:rPr>
              <a:t>Public Debt in Canada: </a:t>
            </a:r>
            <a:br>
              <a:rPr lang="en-US" dirty="0">
                <a:solidFill>
                  <a:srgbClr val="1CADE4"/>
                </a:solidFill>
                <a:latin typeface="Calibri Light" charset="0"/>
              </a:rPr>
            </a:br>
            <a:r>
              <a:rPr lang="en-US" dirty="0">
                <a:solidFill>
                  <a:srgbClr val="1CADE4"/>
                </a:solidFill>
                <a:latin typeface="Calibri Light" charset="0"/>
              </a:rPr>
              <a:t>Past, present and future</a:t>
            </a:r>
            <a:br>
              <a:rPr lang="en-US" dirty="0">
                <a:solidFill>
                  <a:srgbClr val="1CADE4"/>
                </a:solidFill>
                <a:latin typeface="Calibri Light" charset="0"/>
              </a:rPr>
            </a:br>
            <a:r>
              <a:rPr lang="en-US" dirty="0">
                <a:solidFill>
                  <a:srgbClr val="1CADE4"/>
                </a:solidFill>
                <a:latin typeface="Calibri Light" charset="0"/>
              </a:rPr>
              <a:t/>
            </a:r>
            <a:br>
              <a:rPr lang="en-US" dirty="0">
                <a:solidFill>
                  <a:srgbClr val="1CADE4"/>
                </a:solidFill>
                <a:latin typeface="Calibri Light" charset="0"/>
              </a:rPr>
            </a:br>
            <a:r>
              <a:rPr lang="en-US" sz="2400" dirty="0">
                <a:solidFill>
                  <a:srgbClr val="1CADE4"/>
                </a:solidFill>
                <a:latin typeface="Calibri Light" charset="0"/>
              </a:rPr>
              <a:t>Lennart Batilando and Jeff Archer</a:t>
            </a:r>
          </a:p>
        </p:txBody>
      </p:sp>
    </p:spTree>
    <p:extLst>
      <p:ext uri="{BB962C8B-B14F-4D97-AF65-F5344CB8AC3E}">
        <p14:creationId xmlns:p14="http://schemas.microsoft.com/office/powerpoint/2010/main" val="1123196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descr="Chart 4.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938" y="257175"/>
            <a:ext cx="6261100" cy="374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9" name="Picture 2" descr="Chart 5.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84863" y="2338388"/>
            <a:ext cx="5835650" cy="371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p:cNvSpPr txBox="1">
            <a:spLocks noChangeArrowheads="1"/>
          </p:cNvSpPr>
          <p:nvPr/>
        </p:nvSpPr>
        <p:spPr bwMode="auto">
          <a:xfrm>
            <a:off x="715963" y="444500"/>
            <a:ext cx="11029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a:latin typeface="Calibri" panose="020F0502020204030204" pitchFamily="34" charset="0"/>
              </a:rPr>
              <a:t>Phase 2:</a:t>
            </a:r>
          </a:p>
        </p:txBody>
      </p:sp>
      <p:sp>
        <p:nvSpPr>
          <p:cNvPr id="26627" name="TextBox 2"/>
          <p:cNvSpPr txBox="1">
            <a:spLocks noChangeArrowheads="1"/>
          </p:cNvSpPr>
          <p:nvPr/>
        </p:nvSpPr>
        <p:spPr bwMode="auto">
          <a:xfrm>
            <a:off x="715963" y="1122363"/>
            <a:ext cx="11029950"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en-US" altLang="en-US">
                <a:latin typeface="Calibri" panose="020F0502020204030204" pitchFamily="34" charset="0"/>
              </a:rPr>
              <a:t>Although GDP recovered quickly, neither business investment or exports had returned to pre recession levels. </a:t>
            </a:r>
          </a:p>
          <a:p>
            <a:pPr eaLnBrk="1" hangingPunct="1">
              <a:buFont typeface="Arial" panose="020B0604020202020204" pitchFamily="34" charset="0"/>
              <a:buChar char="•"/>
            </a:pPr>
            <a:r>
              <a:rPr lang="en-US" altLang="en-US">
                <a:latin typeface="Calibri" panose="020F0502020204030204" pitchFamily="34" charset="0"/>
              </a:rPr>
              <a:t>Q: So what caused the recovery? </a:t>
            </a:r>
          </a:p>
          <a:p>
            <a:pPr eaLnBrk="1" hangingPunct="1">
              <a:buFont typeface="Arial" panose="020B0604020202020204" pitchFamily="34" charset="0"/>
              <a:buChar char="•"/>
            </a:pPr>
            <a:r>
              <a:rPr lang="en-US" altLang="en-US">
                <a:latin typeface="Calibri" panose="020F0502020204030204" pitchFamily="34" charset="0"/>
              </a:rPr>
              <a:t>A: Household and government spending bolstered by domestic demand.</a:t>
            </a:r>
          </a:p>
          <a:p>
            <a:pPr eaLnBrk="1" hangingPunct="1">
              <a:buFont typeface="Arial" panose="020B0604020202020204" pitchFamily="34" charset="0"/>
              <a:buChar char="•"/>
            </a:pPr>
            <a:endParaRPr lang="en-US" altLang="en-US">
              <a:latin typeface="Cambria" panose="02040503050406030204" pitchFamily="18" charset="0"/>
            </a:endParaRPr>
          </a:p>
        </p:txBody>
      </p:sp>
      <p:sp>
        <p:nvSpPr>
          <p:cNvPr id="26628" name="TextBox 3"/>
          <p:cNvSpPr txBox="1">
            <a:spLocks noChangeArrowheads="1"/>
          </p:cNvSpPr>
          <p:nvPr/>
        </p:nvSpPr>
        <p:spPr bwMode="auto">
          <a:xfrm>
            <a:off x="715963" y="2278063"/>
            <a:ext cx="110299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a:latin typeface="Calibri" panose="020F0502020204030204" pitchFamily="34" charset="0"/>
              </a:rPr>
              <a:t>Lingering Issues:</a:t>
            </a:r>
          </a:p>
        </p:txBody>
      </p:sp>
      <p:sp>
        <p:nvSpPr>
          <p:cNvPr id="26629" name="TextBox 4"/>
          <p:cNvSpPr txBox="1">
            <a:spLocks noChangeArrowheads="1"/>
          </p:cNvSpPr>
          <p:nvPr/>
        </p:nvSpPr>
        <p:spPr bwMode="auto">
          <a:xfrm>
            <a:off x="715963" y="2900363"/>
            <a:ext cx="110299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en-US" altLang="en-US">
                <a:latin typeface="Calibri" panose="020F0502020204030204" pitchFamily="34" charset="0"/>
              </a:rPr>
              <a:t>Household indebtedness, international competitiveness, productivity and investment</a:t>
            </a:r>
          </a:p>
          <a:p>
            <a:pPr eaLnBrk="1" hangingPunct="1">
              <a:buFont typeface="Arial" panose="020B0604020202020204" pitchFamily="34" charset="0"/>
              <a:buChar char="•"/>
            </a:pPr>
            <a:r>
              <a:rPr lang="en-US" altLang="en-US">
                <a:latin typeface="Calibri" panose="020F0502020204030204" pitchFamily="34" charset="0"/>
              </a:rPr>
              <a:t>Need to start innovating, investing, producing and exporting.</a:t>
            </a:r>
          </a:p>
          <a:p>
            <a:pPr eaLnBrk="1" hangingPunct="1">
              <a:buFont typeface="Arial" panose="020B0604020202020204" pitchFamily="34" charset="0"/>
              <a:buChar char="•"/>
            </a:pPr>
            <a:r>
              <a:rPr lang="en-US" altLang="en-US">
                <a:latin typeface="Calibri" panose="020F0502020204030204" pitchFamily="34" charset="0"/>
              </a:rPr>
              <a:t>Key to survival in the crisis was “room to maneuver”.</a:t>
            </a:r>
          </a:p>
          <a:p>
            <a:pPr eaLnBrk="1" hangingPunct="1">
              <a:buFont typeface="Arial" panose="020B0604020202020204" pitchFamily="34" charset="0"/>
              <a:buChar char="•"/>
            </a:pPr>
            <a:endParaRPr lang="en-US" altLang="en-US">
              <a:latin typeface="Cambria" panose="02040503050406030204" pitchFamily="18" charset="0"/>
            </a:endParaRPr>
          </a:p>
        </p:txBody>
      </p:sp>
      <p:sp>
        <p:nvSpPr>
          <p:cNvPr id="26630" name="TextBox 5"/>
          <p:cNvSpPr txBox="1">
            <a:spLocks noChangeArrowheads="1"/>
          </p:cNvSpPr>
          <p:nvPr/>
        </p:nvSpPr>
        <p:spPr bwMode="auto">
          <a:xfrm>
            <a:off x="741363" y="4219575"/>
            <a:ext cx="110124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a:latin typeface="Calibri" panose="020F0502020204030204" pitchFamily="34" charset="0"/>
              </a:rPr>
              <a:t>- 2008 crisis led the Ontario government to form a 4 person commission led by Don Drummond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graphs for public debt p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3225" y="520700"/>
            <a:ext cx="7396163" cy="484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3"/>
          <p:cNvSpPr txBox="1">
            <a:spLocks noChangeArrowheads="1"/>
          </p:cNvSpPr>
          <p:nvPr/>
        </p:nvSpPr>
        <p:spPr bwMode="auto">
          <a:xfrm>
            <a:off x="463550" y="5573713"/>
            <a:ext cx="96726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latin typeface="Calibri" panose="020F0502020204030204" pitchFamily="34" charset="0"/>
              </a:rPr>
              <a:t>Federal and other levels of government Net Debt from 1990 to 2015. Raw data from Statistics Canada.</a:t>
            </a:r>
          </a:p>
        </p:txBody>
      </p:sp>
      <p:sp>
        <p:nvSpPr>
          <p:cNvPr id="8" name="Down Arrow 7"/>
          <p:cNvSpPr>
            <a:spLocks noChangeArrowheads="1"/>
          </p:cNvSpPr>
          <p:nvPr/>
        </p:nvSpPr>
        <p:spPr bwMode="auto">
          <a:xfrm>
            <a:off x="4721225" y="792163"/>
            <a:ext cx="612775" cy="1733550"/>
          </a:xfrm>
          <a:prstGeom prst="downArrow">
            <a:avLst>
              <a:gd name="adj1" fmla="val 50000"/>
              <a:gd name="adj2" fmla="val 49992"/>
            </a:avLst>
          </a:prstGeom>
          <a:solidFill>
            <a:schemeClr val="accent1">
              <a:alpha val="70979"/>
            </a:schemeClr>
          </a:solidFill>
          <a:ln w="12700">
            <a:solidFill>
              <a:schemeClr val="accent1"/>
            </a:solidFill>
            <a:miter lim="800000"/>
            <a:headEnd/>
            <a:tailEnd/>
          </a:ln>
          <a:effectLst>
            <a:outerShdw blurRad="38100" dist="25401" dir="2700000" algn="br" rotWithShape="0">
              <a:srgbClr val="808080">
                <a:alpha val="59999"/>
              </a:srgbClr>
            </a:outerShdw>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endParaRPr lang="en-US" altLang="en-US" smtClean="0">
              <a:solidFill>
                <a:srgbClr val="FFFFFF"/>
              </a:solidFill>
            </a:endParaRPr>
          </a:p>
        </p:txBody>
      </p:sp>
      <p:sp>
        <p:nvSpPr>
          <p:cNvPr id="9" name="Up Arrow 8"/>
          <p:cNvSpPr>
            <a:spLocks noChangeArrowheads="1"/>
          </p:cNvSpPr>
          <p:nvPr/>
        </p:nvSpPr>
        <p:spPr bwMode="auto">
          <a:xfrm>
            <a:off x="5692775" y="3810000"/>
            <a:ext cx="568325" cy="1104900"/>
          </a:xfrm>
          <a:prstGeom prst="upArrow">
            <a:avLst>
              <a:gd name="adj1" fmla="val 50000"/>
              <a:gd name="adj2" fmla="val 49917"/>
            </a:avLst>
          </a:prstGeom>
          <a:solidFill>
            <a:schemeClr val="accent1">
              <a:alpha val="70979"/>
            </a:schemeClr>
          </a:solidFill>
          <a:ln w="12700">
            <a:solidFill>
              <a:schemeClr val="accent1"/>
            </a:solidFill>
            <a:miter lim="800000"/>
            <a:headEnd/>
            <a:tailEnd/>
          </a:ln>
          <a:effectLst>
            <a:outerShdw blurRad="38100" dist="25401" dir="2700000" algn="br" rotWithShape="0">
              <a:srgbClr val="808080">
                <a:alpha val="59999"/>
              </a:srgbClr>
            </a:outerShdw>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endParaRPr lang="en-US" altLang="en-US" smtClean="0">
              <a:solidFill>
                <a:srgbClr val="FFFFFF"/>
              </a:solidFill>
            </a:endParaRPr>
          </a:p>
        </p:txBody>
      </p:sp>
      <p:sp>
        <p:nvSpPr>
          <p:cNvPr id="28678" name="TextBox 9"/>
          <p:cNvSpPr txBox="1">
            <a:spLocks noChangeArrowheads="1"/>
          </p:cNvSpPr>
          <p:nvPr/>
        </p:nvSpPr>
        <p:spPr bwMode="auto">
          <a:xfrm>
            <a:off x="4572000" y="342900"/>
            <a:ext cx="1174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latin typeface="Calibri" panose="020F0502020204030204" pitchFamily="34" charset="0"/>
              </a:rPr>
              <a:t>Martin Era</a:t>
            </a:r>
          </a:p>
        </p:txBody>
      </p:sp>
      <p:sp>
        <p:nvSpPr>
          <p:cNvPr id="28679" name="TextBox 10"/>
          <p:cNvSpPr txBox="1">
            <a:spLocks noChangeArrowheads="1"/>
          </p:cNvSpPr>
          <p:nvPr/>
        </p:nvSpPr>
        <p:spPr bwMode="auto">
          <a:xfrm>
            <a:off x="5259388" y="5080000"/>
            <a:ext cx="15573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latin typeface="Calibri" panose="020F0502020204030204" pitchFamily="34" charset="0"/>
              </a:rPr>
              <a:t>Financial Crisis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8"/>
          <p:cNvSpPr txBox="1">
            <a:spLocks noChangeArrowheads="1"/>
          </p:cNvSpPr>
          <p:nvPr/>
        </p:nvSpPr>
        <p:spPr bwMode="auto">
          <a:xfrm>
            <a:off x="585788" y="1028700"/>
            <a:ext cx="11101387"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50000"/>
              </a:lnSpc>
            </a:pPr>
            <a:r>
              <a:rPr lang="en-US" altLang="en-US" sz="2000">
                <a:latin typeface="Calibri" panose="020F0502020204030204" pitchFamily="34" charset="0"/>
              </a:rPr>
              <a:t>Summary</a:t>
            </a:r>
          </a:p>
          <a:p>
            <a:pPr eaLnBrk="1" hangingPunct="1">
              <a:lnSpc>
                <a:spcPct val="150000"/>
              </a:lnSpc>
              <a:buFont typeface="Arial" panose="020B0604020202020204" pitchFamily="34" charset="0"/>
              <a:buChar char="•"/>
            </a:pPr>
            <a:r>
              <a:rPr lang="en-US" altLang="en-US">
                <a:latin typeface="Calibri" panose="020F0502020204030204" pitchFamily="34" charset="0"/>
              </a:rPr>
              <a:t> $14B deficit in 2010-11, Net debt of $214.5B</a:t>
            </a:r>
          </a:p>
          <a:p>
            <a:pPr eaLnBrk="1" hangingPunct="1">
              <a:lnSpc>
                <a:spcPct val="150000"/>
              </a:lnSpc>
              <a:buFont typeface="Arial" panose="020B0604020202020204" pitchFamily="34" charset="0"/>
              <a:buChar char="•"/>
            </a:pPr>
            <a:r>
              <a:rPr lang="en-US" altLang="en-US">
                <a:latin typeface="Calibri" panose="020F0502020204030204" pitchFamily="34" charset="0"/>
              </a:rPr>
              <a:t> 2011 Ontario budget set 2017-18 as the year to balance the budget</a:t>
            </a:r>
          </a:p>
          <a:p>
            <a:pPr eaLnBrk="1" hangingPunct="1">
              <a:lnSpc>
                <a:spcPct val="150000"/>
              </a:lnSpc>
              <a:buFont typeface="Arial" panose="020B0604020202020204" pitchFamily="34" charset="0"/>
              <a:buChar char="•"/>
            </a:pPr>
            <a:r>
              <a:rPr lang="en-US" altLang="en-US">
                <a:latin typeface="Calibri" panose="020F0502020204030204" pitchFamily="34" charset="0"/>
              </a:rPr>
              <a:t> Commission led by Don Drummond created to meet/ accelerate the goal</a:t>
            </a:r>
          </a:p>
          <a:p>
            <a:pPr eaLnBrk="1" hangingPunct="1">
              <a:lnSpc>
                <a:spcPct val="150000"/>
              </a:lnSpc>
              <a:buFont typeface="Arial" panose="020B0604020202020204" pitchFamily="34" charset="0"/>
              <a:buChar char="•"/>
            </a:pPr>
            <a:r>
              <a:rPr lang="en-US" altLang="en-US">
                <a:latin typeface="Calibri" panose="020F0502020204030204" pitchFamily="34" charset="0"/>
              </a:rPr>
              <a:t> Drummond report predicts a $30B deficit in 2017-18 on the current budgetary plan</a:t>
            </a:r>
          </a:p>
          <a:p>
            <a:pPr eaLnBrk="1" hangingPunct="1">
              <a:lnSpc>
                <a:spcPct val="150000"/>
              </a:lnSpc>
            </a:pPr>
            <a:endParaRPr lang="en-US" altLang="en-US">
              <a:latin typeface="Calibri" panose="020F0502020204030204" pitchFamily="34" charset="0"/>
            </a:endParaRPr>
          </a:p>
          <a:p>
            <a:pPr eaLnBrk="1" hangingPunct="1">
              <a:lnSpc>
                <a:spcPct val="150000"/>
              </a:lnSpc>
            </a:pPr>
            <a:r>
              <a:rPr lang="en-US" altLang="en-US" sz="2000">
                <a:latin typeface="Calibri" panose="020F0502020204030204" pitchFamily="34" charset="0"/>
              </a:rPr>
              <a:t>Recommended</a:t>
            </a:r>
          </a:p>
          <a:p>
            <a:pPr eaLnBrk="1" hangingPunct="1">
              <a:lnSpc>
                <a:spcPct val="150000"/>
              </a:lnSpc>
            </a:pPr>
            <a:r>
              <a:rPr lang="en-US" altLang="en-US">
                <a:latin typeface="Calibri" panose="020F0502020204030204" pitchFamily="34" charset="0"/>
                <a:sym typeface="Symbol" panose="05050102010706020507" pitchFamily="18" charset="2"/>
              </a:rPr>
              <a:t></a:t>
            </a:r>
            <a:r>
              <a:rPr lang="en-US" altLang="en-US">
                <a:latin typeface="Calibri" panose="020F0502020204030204" pitchFamily="34" charset="0"/>
              </a:rPr>
              <a:t>  Health care — plus 2.5 per cent; </a:t>
            </a:r>
          </a:p>
          <a:p>
            <a:pPr eaLnBrk="1" hangingPunct="1">
              <a:lnSpc>
                <a:spcPct val="150000"/>
              </a:lnSpc>
            </a:pPr>
            <a:r>
              <a:rPr lang="en-US" altLang="en-US">
                <a:latin typeface="Calibri" panose="020F0502020204030204" pitchFamily="34" charset="0"/>
                <a:sym typeface="Symbol" panose="05050102010706020507" pitchFamily="18" charset="2"/>
              </a:rPr>
              <a:t></a:t>
            </a:r>
            <a:r>
              <a:rPr lang="en-US" altLang="en-US">
                <a:latin typeface="Calibri" panose="020F0502020204030204" pitchFamily="34" charset="0"/>
              </a:rPr>
              <a:t>  Education — plus 1.0 per cent; </a:t>
            </a:r>
          </a:p>
          <a:p>
            <a:pPr eaLnBrk="1" hangingPunct="1">
              <a:lnSpc>
                <a:spcPct val="150000"/>
              </a:lnSpc>
            </a:pPr>
            <a:r>
              <a:rPr lang="en-US" altLang="en-US">
                <a:latin typeface="Calibri" panose="020F0502020204030204" pitchFamily="34" charset="0"/>
                <a:sym typeface="Symbol" panose="05050102010706020507" pitchFamily="18" charset="2"/>
              </a:rPr>
              <a:t></a:t>
            </a:r>
            <a:r>
              <a:rPr lang="en-US" altLang="en-US">
                <a:latin typeface="Calibri" panose="020F0502020204030204" pitchFamily="34" charset="0"/>
              </a:rPr>
              <a:t>  Post-secondary education (excluding training) — plus 1.5 per cent; </a:t>
            </a:r>
          </a:p>
          <a:p>
            <a:pPr eaLnBrk="1" hangingPunct="1">
              <a:lnSpc>
                <a:spcPct val="150000"/>
              </a:lnSpc>
            </a:pPr>
            <a:r>
              <a:rPr lang="en-US" altLang="en-US">
                <a:latin typeface="Calibri" panose="020F0502020204030204" pitchFamily="34" charset="0"/>
                <a:sym typeface="Symbol" panose="05050102010706020507" pitchFamily="18" charset="2"/>
              </a:rPr>
              <a:t></a:t>
            </a:r>
            <a:r>
              <a:rPr lang="en-US" altLang="en-US">
                <a:latin typeface="Calibri" panose="020F0502020204030204" pitchFamily="34" charset="0"/>
              </a:rPr>
              <a:t>  Social programs — plus 0.5 per cent; and </a:t>
            </a:r>
          </a:p>
          <a:p>
            <a:pPr eaLnBrk="1" hangingPunct="1">
              <a:lnSpc>
                <a:spcPct val="150000"/>
              </a:lnSpc>
            </a:pPr>
            <a:r>
              <a:rPr lang="en-US" altLang="en-US">
                <a:latin typeface="Calibri" panose="020F0502020204030204" pitchFamily="34" charset="0"/>
                <a:sym typeface="Symbol" panose="05050102010706020507" pitchFamily="18" charset="2"/>
              </a:rPr>
              <a:t></a:t>
            </a:r>
            <a:r>
              <a:rPr lang="en-US" altLang="en-US">
                <a:latin typeface="Calibri" panose="020F0502020204030204" pitchFamily="34" charset="0"/>
              </a:rPr>
              <a:t>  All other programs — minus 2.4 per cent. </a:t>
            </a:r>
          </a:p>
          <a:p>
            <a:pPr eaLnBrk="1" hangingPunct="1">
              <a:lnSpc>
                <a:spcPct val="150000"/>
              </a:lnSpc>
            </a:pPr>
            <a:endParaRPr lang="en-US" altLang="en-US">
              <a:latin typeface="Calibri" panose="020F0502020204030204" pitchFamily="34" charset="0"/>
            </a:endParaRPr>
          </a:p>
          <a:p>
            <a:pPr eaLnBrk="1" hangingPunct="1">
              <a:lnSpc>
                <a:spcPct val="150000"/>
              </a:lnSpc>
              <a:buFont typeface="Arial" panose="020B0604020202020204" pitchFamily="34" charset="0"/>
              <a:buChar char="•"/>
            </a:pPr>
            <a:endParaRPr lang="en-US" altLang="en-US">
              <a:latin typeface="Calibri" panose="020F0502020204030204" pitchFamily="34" charset="0"/>
            </a:endParaRPr>
          </a:p>
        </p:txBody>
      </p:sp>
      <p:sp>
        <p:nvSpPr>
          <p:cNvPr id="7" name="Rectangle 6"/>
          <p:cNvSpPr/>
          <p:nvPr/>
        </p:nvSpPr>
        <p:spPr>
          <a:xfrm>
            <a:off x="585788" y="319088"/>
            <a:ext cx="3516312" cy="954087"/>
          </a:xfrm>
          <a:prstGeom prst="rect">
            <a:avLst/>
          </a:prstGeom>
          <a:noFill/>
        </p:spPr>
        <p:txBody>
          <a:bodyPr wrap="none">
            <a:spAutoFit/>
          </a:bodyPr>
          <a:lstStyle/>
          <a:p>
            <a:pPr>
              <a:defRPr/>
            </a:pPr>
            <a:r>
              <a:rPr lang="en-US" sz="2800" dirty="0">
                <a:ln w="0"/>
                <a:solidFill>
                  <a:schemeClr val="accent1"/>
                </a:solidFill>
                <a:effectLst>
                  <a:outerShdw blurRad="38100" dist="25400" dir="5400000" algn="ctr" rotWithShape="0">
                    <a:srgbClr val="6E747A">
                      <a:alpha val="43000"/>
                    </a:srgbClr>
                  </a:outerShdw>
                </a:effectLst>
                <a:latin typeface="+mj-lt"/>
              </a:rPr>
              <a:t>The Drummond Report</a:t>
            </a:r>
          </a:p>
          <a:p>
            <a:pPr>
              <a:defRPr/>
            </a:pPr>
            <a:endParaRPr lang="en-US" sz="2800" dirty="0">
              <a:ln w="0"/>
              <a:solidFill>
                <a:schemeClr val="accent1"/>
              </a:solidFill>
              <a:effectLst>
                <a:outerShdw blurRad="38100" dist="25400" dir="5400000" algn="ctr" rotWithShape="0">
                  <a:srgbClr val="6E747A">
                    <a:alpha val="43000"/>
                  </a:srgbClr>
                </a:outerShdw>
              </a:effectLst>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4200" y="1603375"/>
            <a:ext cx="5243513" cy="3832225"/>
          </a:xfrm>
          <a:prstGeom prst="rect">
            <a:avLst/>
          </a:prstGeom>
          <a:noFill/>
        </p:spPr>
        <p:txBody>
          <a:bodyPr>
            <a:spAutoFit/>
          </a:bodyPr>
          <a:lstStyle/>
          <a:p>
            <a:pPr>
              <a:lnSpc>
                <a:spcPct val="150000"/>
              </a:lnSpc>
              <a:defRPr/>
            </a:pPr>
            <a:r>
              <a:rPr lang="en-CA" dirty="0">
                <a:latin typeface="+mn-lt"/>
              </a:rPr>
              <a:t>Canada’s demographic challenge</a:t>
            </a:r>
          </a:p>
          <a:p>
            <a:pPr marL="285750" indent="-285750">
              <a:lnSpc>
                <a:spcPct val="150000"/>
              </a:lnSpc>
              <a:buFont typeface="Arial" panose="020B0604020202020204" pitchFamily="34" charset="0"/>
              <a:buChar char="•"/>
              <a:defRPr/>
            </a:pPr>
            <a:r>
              <a:rPr lang="en-CA" dirty="0">
                <a:latin typeface="+mn-lt"/>
              </a:rPr>
              <a:t>A decreasing birth rate and increasing life expectancy will cause the old age dependency rate to increase significantly</a:t>
            </a:r>
          </a:p>
          <a:p>
            <a:pPr marL="285750" indent="-285750">
              <a:lnSpc>
                <a:spcPct val="150000"/>
              </a:lnSpc>
              <a:buFont typeface="Arial" panose="020B0604020202020204" pitchFamily="34" charset="0"/>
              <a:buChar char="•"/>
              <a:defRPr/>
            </a:pPr>
            <a:r>
              <a:rPr lang="en-US" dirty="0">
                <a:latin typeface="+mn-lt"/>
              </a:rPr>
              <a:t>This is expected to lead to a slower growth in the </a:t>
            </a:r>
            <a:r>
              <a:rPr lang="en-US" dirty="0" err="1">
                <a:latin typeface="+mn-lt"/>
              </a:rPr>
              <a:t>labour</a:t>
            </a:r>
            <a:r>
              <a:rPr lang="en-US" dirty="0">
                <a:latin typeface="+mn-lt"/>
              </a:rPr>
              <a:t> force and total hours worked. PBO projects average annual real growth in GDP will be 1.5% from 2019 to 2088 down from the average 2.6% over the past 30 years </a:t>
            </a:r>
            <a:endParaRPr lang="en-CA" dirty="0">
              <a:latin typeface="+mn-lt"/>
            </a:endParaRPr>
          </a:p>
        </p:txBody>
      </p:sp>
      <p:pic>
        <p:nvPicPr>
          <p:cNvPr id="3174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15100" y="1085850"/>
            <a:ext cx="5343525"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584200" y="304800"/>
            <a:ext cx="4619625" cy="954088"/>
          </a:xfrm>
          <a:prstGeom prst="rect">
            <a:avLst/>
          </a:prstGeom>
          <a:noFill/>
        </p:spPr>
        <p:txBody>
          <a:bodyPr wrap="none">
            <a:spAutoFit/>
          </a:bodyPr>
          <a:lstStyle/>
          <a:p>
            <a:pPr>
              <a:defRPr/>
            </a:pPr>
            <a:r>
              <a:rPr lang="en-US" sz="2800" dirty="0">
                <a:ln w="0"/>
                <a:solidFill>
                  <a:schemeClr val="accent1"/>
                </a:solidFill>
                <a:effectLst>
                  <a:outerShdw blurRad="38100" dist="25400" dir="5400000" algn="ctr" rotWithShape="0">
                    <a:srgbClr val="6E747A">
                      <a:alpha val="43000"/>
                    </a:srgbClr>
                  </a:outerShdw>
                </a:effectLst>
                <a:latin typeface="+mj-lt"/>
              </a:rPr>
              <a:t>The Fiscal Sustainability Report</a:t>
            </a:r>
          </a:p>
          <a:p>
            <a:pPr>
              <a:defRPr/>
            </a:pPr>
            <a:r>
              <a:rPr lang="en-US" sz="2800" dirty="0">
                <a:ln w="0"/>
                <a:solidFill>
                  <a:schemeClr val="accent1"/>
                </a:solidFill>
                <a:effectLst>
                  <a:outerShdw blurRad="38100" dist="25400" dir="5400000" algn="ctr" rotWithShape="0">
                    <a:srgbClr val="6E747A">
                      <a:alpha val="43000"/>
                    </a:srgbClr>
                  </a:outerShdw>
                </a:effectLst>
                <a:latin typeface="+mj-lt"/>
              </a:rPr>
              <a:t>Projections of the future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150" y="704850"/>
            <a:ext cx="5338763" cy="4619625"/>
          </a:xfrm>
          <a:prstGeom prst="rect">
            <a:avLst/>
          </a:prstGeom>
        </p:spPr>
        <p:txBody>
          <a:bodyPr>
            <a:spAutoFit/>
          </a:bodyPr>
          <a:lstStyle/>
          <a:p>
            <a:pPr>
              <a:lnSpc>
                <a:spcPct val="150000"/>
              </a:lnSpc>
              <a:defRPr/>
            </a:pPr>
            <a:r>
              <a:rPr lang="en-CA" dirty="0">
                <a:latin typeface="+mn-lt"/>
              </a:rPr>
              <a:t>Sustainability of Canada’s debt</a:t>
            </a:r>
          </a:p>
          <a:p>
            <a:pPr marL="285750" indent="-285750">
              <a:lnSpc>
                <a:spcPct val="150000"/>
              </a:lnSpc>
              <a:buFont typeface="Arial" panose="020B0604020202020204" pitchFamily="34" charset="0"/>
              <a:buChar char="•"/>
              <a:defRPr/>
            </a:pPr>
            <a:r>
              <a:rPr lang="en-CA" dirty="0">
                <a:latin typeface="+mn-lt"/>
              </a:rPr>
              <a:t>The PBO (Parliamentary Budget Officer)</a:t>
            </a:r>
            <a:r>
              <a:rPr lang="en-US" dirty="0">
                <a:latin typeface="+mn-lt"/>
              </a:rPr>
              <a:t> estimates that the federal government does not have a fiscal gap.</a:t>
            </a:r>
          </a:p>
          <a:p>
            <a:pPr marL="285750" indent="-285750">
              <a:lnSpc>
                <a:spcPct val="150000"/>
              </a:lnSpc>
              <a:buFont typeface="Arial" panose="020B0604020202020204" pitchFamily="34" charset="0"/>
              <a:buChar char="•"/>
              <a:defRPr/>
            </a:pPr>
            <a:r>
              <a:rPr lang="en-US" dirty="0">
                <a:latin typeface="+mn-lt"/>
              </a:rPr>
              <a:t>The federal government’s net debt was 35.1 per cent of GDP at the end of 2013. It is projected to decline over the projection, reaching a net asset position in 2040</a:t>
            </a:r>
          </a:p>
          <a:p>
            <a:pPr marL="285750" indent="-285750">
              <a:lnSpc>
                <a:spcPct val="150000"/>
              </a:lnSpc>
              <a:buFont typeface="Arial" panose="020B0604020202020204" pitchFamily="34" charset="0"/>
              <a:buChar char="•"/>
              <a:defRPr/>
            </a:pPr>
            <a:r>
              <a:rPr lang="en-US" dirty="0">
                <a:latin typeface="+mn-lt"/>
              </a:rPr>
              <a:t>The PBO estimates that Canada’s aggregate subnational governments have a fiscal gap. Under current policy their debt is not sustainable.</a:t>
            </a:r>
            <a:endParaRPr lang="en-CA" dirty="0">
              <a:latin typeface="+mn-lt"/>
            </a:endParaRPr>
          </a:p>
        </p:txBody>
      </p:sp>
      <p:pic>
        <p:nvPicPr>
          <p:cNvPr id="3379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86688" y="230188"/>
            <a:ext cx="3317875"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86688" y="3490913"/>
            <a:ext cx="3317875" cy="304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93013" y="1404938"/>
            <a:ext cx="4046537" cy="348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414338" y="371475"/>
            <a:ext cx="6572250" cy="5908675"/>
          </a:xfrm>
          <a:prstGeom prst="rect">
            <a:avLst/>
          </a:prstGeom>
          <a:noFill/>
        </p:spPr>
        <p:txBody>
          <a:bodyPr>
            <a:spAutoFit/>
          </a:bodyPr>
          <a:lstStyle/>
          <a:p>
            <a:pPr>
              <a:lnSpc>
                <a:spcPct val="150000"/>
              </a:lnSpc>
              <a:defRPr/>
            </a:pPr>
            <a:r>
              <a:rPr lang="en-CA" dirty="0">
                <a:latin typeface="+mn-lt"/>
              </a:rPr>
              <a:t>Possible scenarios of the fiscal gap</a:t>
            </a:r>
          </a:p>
          <a:p>
            <a:pPr marL="285750" indent="-285750">
              <a:lnSpc>
                <a:spcPct val="150000"/>
              </a:lnSpc>
              <a:buFont typeface="Arial" panose="020B0604020202020204" pitchFamily="34" charset="0"/>
              <a:buChar char="•"/>
              <a:defRPr/>
            </a:pPr>
            <a:r>
              <a:rPr lang="en-US" dirty="0">
                <a:latin typeface="+mn-lt"/>
              </a:rPr>
              <a:t>The federal government has sustainable debt under separate alternative scenarios of older demographics, slower GDP growth, higher interest rates, higher enrichment of elderly benefits, and a CHT escalator indexed to cost increases associated with population ageing. </a:t>
            </a:r>
          </a:p>
          <a:p>
            <a:pPr marL="285750" indent="-285750">
              <a:lnSpc>
                <a:spcPct val="150000"/>
              </a:lnSpc>
              <a:buFont typeface="Arial" panose="020B0604020202020204" pitchFamily="34" charset="0"/>
              <a:buChar char="•"/>
              <a:defRPr/>
            </a:pPr>
            <a:endParaRPr lang="en-US" dirty="0">
              <a:latin typeface="+mn-lt"/>
            </a:endParaRPr>
          </a:p>
          <a:p>
            <a:pPr marL="285750" indent="-285750">
              <a:lnSpc>
                <a:spcPct val="150000"/>
              </a:lnSpc>
              <a:buFont typeface="Arial" panose="020B0604020202020204" pitchFamily="34" charset="0"/>
              <a:buChar char="•"/>
              <a:defRPr/>
            </a:pPr>
            <a:r>
              <a:rPr lang="en-US" dirty="0">
                <a:latin typeface="+mn-lt"/>
              </a:rPr>
              <a:t>Subnational governments will continue to have unsustainable debt under the best case alternative scenarios. Even if growth in health care costs is contained to population ageing and income growth, subnational governments will have a fiscal gap of 0.9% of GDP. </a:t>
            </a:r>
            <a:br>
              <a:rPr lang="en-US" dirty="0">
                <a:latin typeface="+mn-lt"/>
              </a:rPr>
            </a:br>
            <a:r>
              <a:rPr lang="en-US" dirty="0">
                <a:latin typeface="+mn-lt"/>
              </a:rPr>
              <a:t>If growth in health care costs can’t be reduced, provinces will have a fiscal gap of 2.5% of GDP.</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7725" y="1617663"/>
            <a:ext cx="6096000" cy="2949575"/>
          </a:xfrm>
          <a:prstGeom prst="rect">
            <a:avLst/>
          </a:prstGeom>
        </p:spPr>
        <p:txBody>
          <a:bodyPr>
            <a:spAutoFit/>
          </a:bodyPr>
          <a:lstStyle/>
          <a:p>
            <a:pPr marL="285750" indent="-285750">
              <a:lnSpc>
                <a:spcPct val="150000"/>
              </a:lnSpc>
              <a:buFont typeface="Arial" panose="020B0604020202020204" pitchFamily="34" charset="0"/>
              <a:buChar char="•"/>
              <a:defRPr/>
            </a:pPr>
            <a:r>
              <a:rPr lang="en-US" dirty="0">
                <a:latin typeface="+mn-lt"/>
              </a:rPr>
              <a:t>If the provincial governments can control excess cost growth and the impact of the older population is shared proportionally between the federal and provincial governments through changes to the CHT escalator, the subnational government fiscal gap is reduced from 1.7% of GDP to 0.6%. The federal government also remains sustainable with fiscal room of 1.1% of GDP. </a:t>
            </a:r>
            <a:endParaRPr lang="en-CA" dirty="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ed gov program spending.png"/>
          <p:cNvPicPr>
            <a:picLocks noChangeAspect="1"/>
          </p:cNvPicPr>
          <p:nvPr/>
        </p:nvPicPr>
        <p:blipFill>
          <a:blip r:embed="rId3"/>
          <a:stretch>
            <a:fillRect/>
          </a:stretch>
        </p:blipFill>
        <p:spPr>
          <a:xfrm>
            <a:off x="163513" y="241725"/>
            <a:ext cx="4601724" cy="4033511"/>
          </a:xfrm>
          <a:prstGeom prst="rect">
            <a:avLst/>
          </a:prstGeom>
        </p:spPr>
      </p:pic>
      <p:pic>
        <p:nvPicPr>
          <p:cNvPr id="3" name="Picture 2" descr="prov gov program spending.png"/>
          <p:cNvPicPr>
            <a:picLocks noChangeAspect="1"/>
          </p:cNvPicPr>
          <p:nvPr/>
        </p:nvPicPr>
        <p:blipFill>
          <a:blip r:embed="rId4"/>
          <a:stretch>
            <a:fillRect/>
          </a:stretch>
        </p:blipFill>
        <p:spPr>
          <a:xfrm>
            <a:off x="7146401" y="2047933"/>
            <a:ext cx="4731274" cy="4257617"/>
          </a:xfrm>
          <a:prstGeom prst="rect">
            <a:avLst/>
          </a:prstGeom>
        </p:spPr>
      </p:pic>
      <p:sp>
        <p:nvSpPr>
          <p:cNvPr id="4" name="TextBox 3"/>
          <p:cNvSpPr txBox="1"/>
          <p:nvPr/>
        </p:nvSpPr>
        <p:spPr>
          <a:xfrm>
            <a:off x="4937125" y="479425"/>
            <a:ext cx="6932236" cy="1200329"/>
          </a:xfrm>
          <a:prstGeom prst="rect">
            <a:avLst/>
          </a:prstGeom>
        </p:spPr>
        <p:txBody>
          <a:bodyPr rtlCol="0">
            <a:spAutoFit/>
          </a:bodyPr>
          <a:lstStyle/>
          <a:p>
            <a:pPr marL="285750" indent="-285750">
              <a:buFont typeface="Arial" panose="020B0604020202020204" pitchFamily="34" charset="0"/>
              <a:buChar char="•"/>
            </a:pPr>
            <a:r>
              <a:rPr lang="en-US" dirty="0">
                <a:latin typeface="Calibri"/>
              </a:rPr>
              <a:t>Federal spending expected to decline through direct restraint</a:t>
            </a:r>
            <a:endParaRPr lang="en-US" dirty="0"/>
          </a:p>
          <a:p>
            <a:pPr marL="285750" indent="-285750">
              <a:buFont typeface="Arial" panose="020B0604020202020204" pitchFamily="34" charset="0"/>
              <a:buChar char="•"/>
            </a:pPr>
            <a:r>
              <a:rPr lang="en-US" dirty="0">
                <a:latin typeface="Calibri"/>
              </a:rPr>
              <a:t>Increase due to elderly benefits from aging baby-boomers (2018-2032)</a:t>
            </a:r>
            <a:endParaRPr lang="en-US" dirty="0"/>
          </a:p>
          <a:p>
            <a:pPr marL="285750" indent="-285750">
              <a:buFont typeface="Arial" panose="020B0604020202020204" pitchFamily="34" charset="0"/>
              <a:buChar char="•"/>
            </a:pPr>
            <a:r>
              <a:rPr lang="en-US" dirty="0">
                <a:latin typeface="Calibri"/>
              </a:rPr>
              <a:t>Decline as baby-boomers move past life expectancy</a:t>
            </a:r>
            <a:endParaRPr lang="en-US" dirty="0"/>
          </a:p>
        </p:txBody>
      </p:sp>
      <p:sp>
        <p:nvSpPr>
          <p:cNvPr id="5" name="TextBox 4"/>
          <p:cNvSpPr txBox="1"/>
          <p:nvPr/>
        </p:nvSpPr>
        <p:spPr>
          <a:xfrm>
            <a:off x="163513" y="4525644"/>
            <a:ext cx="6932236" cy="923330"/>
          </a:xfrm>
          <a:prstGeom prst="rect">
            <a:avLst/>
          </a:prstGeom>
        </p:spPr>
        <p:txBody>
          <a:bodyPr rtlCol="0">
            <a:spAutoFit/>
          </a:bodyPr>
          <a:lstStyle/>
          <a:p>
            <a:pPr marL="285750" indent="-285750">
              <a:buFont typeface="Arial" panose="020B0604020202020204" pitchFamily="34" charset="0"/>
              <a:buChar char="•"/>
            </a:pPr>
            <a:r>
              <a:rPr lang="en-US" dirty="0">
                <a:latin typeface="Calibri"/>
              </a:rPr>
              <a:t>Subnational expected to decline as deficit-eliminating policy announced</a:t>
            </a:r>
            <a:endParaRPr lang="en-US" dirty="0"/>
          </a:p>
          <a:p>
            <a:pPr marL="285750" indent="-285750">
              <a:buFont typeface="Arial" panose="020B0604020202020204" pitchFamily="34" charset="0"/>
              <a:buChar char="•"/>
            </a:pPr>
            <a:r>
              <a:rPr lang="en-US" dirty="0">
                <a:latin typeface="Calibri"/>
              </a:rPr>
              <a:t>Growth through 2088 due to health spending</a:t>
            </a:r>
            <a:endParaRPr lang="en-US" dirty="0"/>
          </a:p>
        </p:txBody>
      </p:sp>
    </p:spTree>
    <p:extLst>
      <p:ext uri="{BB962C8B-B14F-4D97-AF65-F5344CB8AC3E}">
        <p14:creationId xmlns:p14="http://schemas.microsoft.com/office/powerpoint/2010/main" val="1216657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566738" y="311150"/>
            <a:ext cx="11125200" cy="624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a:latin typeface="Calibri" panose="020F0502020204030204" pitchFamily="34" charset="0"/>
              </a:rPr>
              <a:t>How do we define Public Debt?</a:t>
            </a:r>
          </a:p>
          <a:p>
            <a:pPr eaLnBrk="1" hangingPunct="1"/>
            <a:endParaRPr lang="en-US" altLang="en-US" sz="2800">
              <a:latin typeface="Calibri" panose="020F0502020204030204" pitchFamily="34" charset="0"/>
            </a:endParaRPr>
          </a:p>
          <a:p>
            <a:pPr eaLnBrk="1" hangingPunct="1"/>
            <a:r>
              <a:rPr lang="en-US" altLang="en-US" sz="2000">
                <a:latin typeface="Calibri" panose="020F0502020204030204" pitchFamily="34" charset="0"/>
              </a:rPr>
              <a:t>Sum of government budget deficit and surplus over each period, the difference in government income and expenditure.</a:t>
            </a:r>
          </a:p>
          <a:p>
            <a:pPr eaLnBrk="1" hangingPunct="1"/>
            <a:endParaRPr lang="en-US" altLang="en-US" sz="2400">
              <a:latin typeface="Calibri" panose="020F0502020204030204" pitchFamily="34" charset="0"/>
            </a:endParaRPr>
          </a:p>
          <a:p>
            <a:pPr eaLnBrk="1" hangingPunct="1">
              <a:buFont typeface="Arial" panose="020B0604020202020204" pitchFamily="34" charset="0"/>
              <a:buChar char="•"/>
            </a:pPr>
            <a:r>
              <a:rPr lang="en-US" altLang="en-US">
                <a:latin typeface="Calibri" panose="020F0502020204030204" pitchFamily="34" charset="0"/>
              </a:rPr>
              <a:t>Investment in infrastructure, social services, healthcare, education</a:t>
            </a:r>
          </a:p>
          <a:p>
            <a:pPr eaLnBrk="1" hangingPunct="1">
              <a:buFont typeface="Arial" panose="020B0604020202020204" pitchFamily="34" charset="0"/>
              <a:buChar char="•"/>
            </a:pPr>
            <a:r>
              <a:rPr lang="en-US" altLang="en-US">
                <a:latin typeface="Calibri" panose="020F0502020204030204" pitchFamily="34" charset="0"/>
              </a:rPr>
              <a:t>Bonds issued in foreign or domestic currency</a:t>
            </a:r>
          </a:p>
          <a:p>
            <a:pPr eaLnBrk="1" hangingPunct="1">
              <a:buFont typeface="Arial" panose="020B0604020202020204" pitchFamily="34" charset="0"/>
              <a:buChar char="•"/>
            </a:pPr>
            <a:r>
              <a:rPr lang="en-US" altLang="en-US">
                <a:latin typeface="Calibri" panose="020F0502020204030204" pitchFamily="34" charset="0"/>
              </a:rPr>
              <a:t>Transfers</a:t>
            </a:r>
          </a:p>
          <a:p>
            <a:pPr eaLnBrk="1" hangingPunct="1">
              <a:buFont typeface="Arial" panose="020B0604020202020204" pitchFamily="34" charset="0"/>
              <a:buChar char="•"/>
            </a:pPr>
            <a:r>
              <a:rPr lang="en-US" altLang="en-US">
                <a:latin typeface="Calibri" panose="020F0502020204030204" pitchFamily="34" charset="0"/>
              </a:rPr>
              <a:t>Interest on standing government debt</a:t>
            </a:r>
            <a:endParaRPr lang="en-US" altLang="en-US" sz="2800">
              <a:latin typeface="Calibri" panose="020F0502020204030204" pitchFamily="34" charset="0"/>
            </a:endParaRPr>
          </a:p>
          <a:p>
            <a:pPr eaLnBrk="1" hangingPunct="1"/>
            <a:endParaRPr lang="en-US" altLang="en-US" sz="2800">
              <a:latin typeface="Calibri" panose="020F0502020204030204" pitchFamily="34" charset="0"/>
            </a:endParaRPr>
          </a:p>
          <a:p>
            <a:pPr eaLnBrk="1" hangingPunct="1"/>
            <a:r>
              <a:rPr lang="en-US" altLang="en-US" sz="2000">
                <a:latin typeface="Calibri" panose="020F0502020204030204" pitchFamily="34" charset="0"/>
              </a:rPr>
              <a:t>Gross Debt- Comprises both debt held by the public and intragovernmental debt; such as debt issued to various accounts of the federal government such as major trust funds in the budget.</a:t>
            </a:r>
          </a:p>
          <a:p>
            <a:pPr eaLnBrk="1" hangingPunct="1"/>
            <a:endParaRPr lang="en-US" altLang="en-US" sz="2800">
              <a:latin typeface="Calibri" panose="020F0502020204030204" pitchFamily="34" charset="0"/>
            </a:endParaRPr>
          </a:p>
          <a:p>
            <a:pPr eaLnBrk="1" hangingPunct="1"/>
            <a:r>
              <a:rPr lang="en-US" altLang="en-US" sz="2000">
                <a:latin typeface="Calibri" panose="020F0502020204030204" pitchFamily="34" charset="0"/>
              </a:rPr>
              <a:t>Net Debt- Includes on the debt held by the public.</a:t>
            </a:r>
          </a:p>
          <a:p>
            <a:pPr eaLnBrk="1" hangingPunct="1"/>
            <a:endParaRPr lang="en-US" altLang="en-US" sz="2800">
              <a:latin typeface="Calibri" panose="020F0502020204030204" pitchFamily="34" charset="0"/>
            </a:endParaRPr>
          </a:p>
          <a:p>
            <a:pPr eaLnBrk="1" hangingPunct="1"/>
            <a:endParaRPr lang="en-US" altLang="en-US" sz="2800">
              <a:latin typeface="Calibri" panose="020F0502020204030204" pitchFamily="34" charset="0"/>
            </a:endParaRPr>
          </a:p>
          <a:p>
            <a:pPr eaLnBrk="1" hangingPunct="1"/>
            <a:endParaRPr lang="en-US" altLang="en-US" sz="2800">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Chart 1 - Composition of the Federal Debt, as at March 31, 20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7350" y="512763"/>
            <a:ext cx="6294438" cy="543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2"/>
          <p:cNvSpPr txBox="1">
            <a:spLocks noChangeArrowheads="1"/>
          </p:cNvSpPr>
          <p:nvPr/>
        </p:nvSpPr>
        <p:spPr bwMode="auto">
          <a:xfrm>
            <a:off x="611188" y="341313"/>
            <a:ext cx="1084262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a:latin typeface="Calibri" panose="020F0502020204030204" pitchFamily="34" charset="0"/>
              </a:rPr>
              <a:t>Is Debt a Bad Thing?</a:t>
            </a:r>
          </a:p>
          <a:p>
            <a:pPr eaLnBrk="1" hangingPunct="1"/>
            <a:endParaRPr lang="en-US" altLang="en-US" sz="2800">
              <a:latin typeface="Calibri" panose="020F0502020204030204" pitchFamily="34" charset="0"/>
            </a:endParaRPr>
          </a:p>
          <a:p>
            <a:pPr eaLnBrk="1" hangingPunct="1"/>
            <a:endParaRPr lang="en-US" altLang="en-US" sz="2800">
              <a:latin typeface="Calibri" panose="020F0502020204030204" pitchFamily="34" charset="0"/>
            </a:endParaRPr>
          </a:p>
          <a:p>
            <a:pPr eaLnBrk="1" hangingPunct="1"/>
            <a:endParaRPr lang="en-US" altLang="en-US" sz="2800">
              <a:latin typeface="Calibri" panose="020F0502020204030204" pitchFamily="34" charset="0"/>
            </a:endParaRPr>
          </a:p>
        </p:txBody>
      </p:sp>
      <p:sp>
        <p:nvSpPr>
          <p:cNvPr id="13315" name="TextBox 3"/>
          <p:cNvSpPr txBox="1">
            <a:spLocks noChangeArrowheads="1"/>
          </p:cNvSpPr>
          <p:nvPr/>
        </p:nvSpPr>
        <p:spPr bwMode="auto">
          <a:xfrm>
            <a:off x="611188" y="1441450"/>
            <a:ext cx="15922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a:latin typeface="Calibri" panose="020F0502020204030204" pitchFamily="34" charset="0"/>
              </a:rPr>
              <a:t>Benefits</a:t>
            </a:r>
          </a:p>
        </p:txBody>
      </p:sp>
      <p:sp>
        <p:nvSpPr>
          <p:cNvPr id="13316" name="TextBox 4"/>
          <p:cNvSpPr txBox="1">
            <a:spLocks noChangeArrowheads="1"/>
          </p:cNvSpPr>
          <p:nvPr/>
        </p:nvSpPr>
        <p:spPr bwMode="auto">
          <a:xfrm>
            <a:off x="6346825" y="1441450"/>
            <a:ext cx="2743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a:latin typeface="Calibri" panose="020F0502020204030204" pitchFamily="34" charset="0"/>
              </a:rPr>
              <a:t>Consequences</a:t>
            </a:r>
          </a:p>
        </p:txBody>
      </p:sp>
      <p:sp>
        <p:nvSpPr>
          <p:cNvPr id="13317" name="TextBox 5"/>
          <p:cNvSpPr txBox="1">
            <a:spLocks noChangeArrowheads="1"/>
          </p:cNvSpPr>
          <p:nvPr/>
        </p:nvSpPr>
        <p:spPr bwMode="auto">
          <a:xfrm>
            <a:off x="611188" y="1965325"/>
            <a:ext cx="52800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en-US" altLang="en-US">
                <a:latin typeface="Calibri" panose="020F0502020204030204" pitchFamily="34" charset="0"/>
              </a:rPr>
              <a:t>Allows finance of public spending without incurrence of higher taxes.</a:t>
            </a:r>
          </a:p>
          <a:p>
            <a:pPr eaLnBrk="1" hangingPunct="1">
              <a:buFont typeface="Arial" panose="020B0604020202020204" pitchFamily="34" charset="0"/>
              <a:buChar char="•"/>
            </a:pPr>
            <a:r>
              <a:rPr lang="en-US" altLang="en-US">
                <a:latin typeface="Calibri" panose="020F0502020204030204" pitchFamily="34" charset="0"/>
              </a:rPr>
              <a:t>Facilitates smoothing of government expenditure over the short run.</a:t>
            </a:r>
          </a:p>
          <a:p>
            <a:pPr eaLnBrk="1" hangingPunct="1">
              <a:buFont typeface="Arial" panose="020B0604020202020204" pitchFamily="34" charset="0"/>
              <a:buChar char="•"/>
            </a:pPr>
            <a:r>
              <a:rPr lang="en-US" altLang="en-US">
                <a:latin typeface="Calibri" panose="020F0502020204030204" pitchFamily="34" charset="0"/>
              </a:rPr>
              <a:t>Can allow for large growth/ purchasing power when desired.</a:t>
            </a:r>
          </a:p>
          <a:p>
            <a:pPr eaLnBrk="1" hangingPunct="1"/>
            <a:endParaRPr lang="en-US" altLang="en-US">
              <a:latin typeface="Calibri" panose="020F0502020204030204" pitchFamily="34" charset="0"/>
            </a:endParaRPr>
          </a:p>
          <a:p>
            <a:pPr eaLnBrk="1" hangingPunct="1"/>
            <a:endParaRPr lang="en-US" altLang="en-US">
              <a:latin typeface="Calibri" panose="020F0502020204030204" pitchFamily="34" charset="0"/>
            </a:endParaRPr>
          </a:p>
        </p:txBody>
      </p:sp>
      <p:sp>
        <p:nvSpPr>
          <p:cNvPr id="13318" name="TextBox 6"/>
          <p:cNvSpPr txBox="1">
            <a:spLocks noChangeArrowheads="1"/>
          </p:cNvSpPr>
          <p:nvPr/>
        </p:nvSpPr>
        <p:spPr bwMode="auto">
          <a:xfrm>
            <a:off x="6345238" y="1965325"/>
            <a:ext cx="51085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en-US" altLang="en-US">
                <a:latin typeface="Calibri" panose="020F0502020204030204" pitchFamily="34" charset="0"/>
              </a:rPr>
              <a:t>Future taxes/ generations will need to pay it off.</a:t>
            </a:r>
          </a:p>
          <a:p>
            <a:pPr eaLnBrk="1" hangingPunct="1">
              <a:buFont typeface="Arial" panose="020B0604020202020204" pitchFamily="34" charset="0"/>
              <a:buChar char="•"/>
            </a:pPr>
            <a:r>
              <a:rPr lang="en-US" altLang="en-US">
                <a:latin typeface="Calibri" panose="020F0502020204030204" pitchFamily="34" charset="0"/>
              </a:rPr>
              <a:t>As debt grows, interest payments grow.</a:t>
            </a:r>
          </a:p>
          <a:p>
            <a:pPr eaLnBrk="1" hangingPunct="1">
              <a:buFont typeface="Arial" panose="020B0604020202020204" pitchFamily="34" charset="0"/>
              <a:buChar char="•"/>
            </a:pPr>
            <a:r>
              <a:rPr lang="en-US" altLang="en-US">
                <a:latin typeface="Calibri" panose="020F0502020204030204" pitchFamily="34" charset="0"/>
              </a:rPr>
              <a:t>Taxes may need to increase to pay off increased interest rates.</a:t>
            </a:r>
          </a:p>
          <a:p>
            <a:pPr eaLnBrk="1" hangingPunct="1">
              <a:buFont typeface="Arial" panose="020B0604020202020204" pitchFamily="34" charset="0"/>
              <a:buChar char="•"/>
            </a:pPr>
            <a:r>
              <a:rPr lang="en-US" altLang="en-US">
                <a:latin typeface="Calibri" panose="020F0502020204030204" pitchFamily="34" charset="0"/>
              </a:rPr>
              <a:t>Distortions of economic activity.</a:t>
            </a:r>
          </a:p>
          <a:p>
            <a:pPr eaLnBrk="1" hangingPunct="1">
              <a:buFont typeface="Arial" panose="020B0604020202020204" pitchFamily="34" charset="0"/>
              <a:buChar char="•"/>
            </a:pPr>
            <a:r>
              <a:rPr lang="en-US" altLang="en-US">
                <a:latin typeface="Calibri" panose="020F0502020204030204" pitchFamily="34" charset="0"/>
              </a:rPr>
              <a:t>In the case of sovereign debt, failure to pay can impact "trustworthiness" in future international transactions.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604838" y="417513"/>
            <a:ext cx="6110287"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200150" indent="-28575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CA" altLang="en-US" sz="2800">
                <a:latin typeface="Calibri" panose="020F0502020204030204" pitchFamily="34" charset="0"/>
              </a:rPr>
              <a:t>Paul Martin Era</a:t>
            </a:r>
          </a:p>
          <a:p>
            <a:pPr eaLnBrk="1" hangingPunct="1"/>
            <a:endParaRPr lang="en-CA" altLang="en-US" sz="2800">
              <a:latin typeface="Calibri" panose="020F0502020204030204" pitchFamily="34" charset="0"/>
            </a:endParaRPr>
          </a:p>
          <a:p>
            <a:pPr eaLnBrk="1" hangingPunct="1"/>
            <a:r>
              <a:rPr lang="en-CA" altLang="en-US" sz="2400">
                <a:latin typeface="Calibri" panose="020F0502020204030204" pitchFamily="34" charset="0"/>
              </a:rPr>
              <a:t>Background</a:t>
            </a:r>
          </a:p>
          <a:p>
            <a:pPr eaLnBrk="1" hangingPunct="1">
              <a:buFont typeface="Arial" panose="020B0604020202020204" pitchFamily="34" charset="0"/>
              <a:buChar char="•"/>
            </a:pPr>
            <a:r>
              <a:rPr lang="en-CA" altLang="en-US">
                <a:latin typeface="Calibri" panose="020F0502020204030204" pitchFamily="34" charset="0"/>
              </a:rPr>
              <a:t>Minister of Finance 1993-2002</a:t>
            </a:r>
          </a:p>
          <a:p>
            <a:pPr eaLnBrk="1" hangingPunct="1">
              <a:buFont typeface="Arial" panose="020B0604020202020204" pitchFamily="34" charset="0"/>
              <a:buChar char="•"/>
            </a:pPr>
            <a:r>
              <a:rPr lang="en-CA" altLang="en-US">
                <a:latin typeface="Calibri" panose="020F0502020204030204" pitchFamily="34" charset="0"/>
              </a:rPr>
              <a:t>Prime minster 2003-2006</a:t>
            </a:r>
          </a:p>
          <a:p>
            <a:pPr eaLnBrk="1" hangingPunct="1">
              <a:buFont typeface="Arial" panose="020B0604020202020204" pitchFamily="34" charset="0"/>
              <a:buChar char="•"/>
            </a:pPr>
            <a:endParaRPr lang="en-CA" altLang="en-US">
              <a:latin typeface="Calibri" panose="020F0502020204030204" pitchFamily="34" charset="0"/>
            </a:endParaRPr>
          </a:p>
          <a:p>
            <a:pPr eaLnBrk="1" hangingPunct="1"/>
            <a:r>
              <a:rPr lang="en-CA" altLang="en-US" sz="2400">
                <a:latin typeface="Calibri" panose="020F0502020204030204" pitchFamily="34" charset="0"/>
              </a:rPr>
              <a:t>Motivation</a:t>
            </a:r>
          </a:p>
          <a:p>
            <a:pPr eaLnBrk="1" hangingPunct="1">
              <a:buFont typeface="Arial" panose="020B0604020202020204" pitchFamily="34" charset="0"/>
              <a:buChar char="•"/>
            </a:pPr>
            <a:r>
              <a:rPr lang="en-CA" altLang="en-US">
                <a:latin typeface="Calibri" panose="020F0502020204030204" pitchFamily="34" charset="0"/>
              </a:rPr>
              <a:t>Endeavoured to balance the budget as OECD governments recovered from the global recession in early 1990’s</a:t>
            </a:r>
          </a:p>
          <a:p>
            <a:pPr lvl="1" eaLnBrk="1" hangingPunct="1">
              <a:buFont typeface="Arial" panose="020B0604020202020204" pitchFamily="34" charset="0"/>
              <a:buChar char="•"/>
            </a:pPr>
            <a:r>
              <a:rPr lang="en-CA" altLang="en-US">
                <a:latin typeface="Calibri" panose="020F0502020204030204" pitchFamily="34" charset="0"/>
              </a:rPr>
              <a:t>Did so through harsh reductions of government program spending</a:t>
            </a:r>
          </a:p>
          <a:p>
            <a:pPr lvl="2" eaLnBrk="1" hangingPunct="1">
              <a:buFont typeface="Arial" panose="020B0604020202020204" pitchFamily="34" charset="0"/>
              <a:buChar char="•"/>
            </a:pPr>
            <a:r>
              <a:rPr lang="en-CA" altLang="en-US">
                <a:latin typeface="Calibri" panose="020F0502020204030204" pitchFamily="34" charset="0"/>
              </a:rPr>
              <a:t>Program spending reduced by 10% of GDP over 10 years</a:t>
            </a:r>
          </a:p>
          <a:p>
            <a:pPr lvl="1" eaLnBrk="1" hangingPunct="1">
              <a:buFont typeface="Arial" panose="020B0604020202020204" pitchFamily="34" charset="0"/>
              <a:buChar char="•"/>
            </a:pPr>
            <a:r>
              <a:rPr lang="en-CA" altLang="en-US">
                <a:latin typeface="Calibri" panose="020F0502020204030204" pitchFamily="34" charset="0"/>
              </a:rPr>
              <a:t>Surplus was achieved very quickly, faster than all other G7 nations, despite Canada’s total deficit from 1991-3 being 8% of GDP (double the OECD average)</a:t>
            </a:r>
          </a:p>
        </p:txBody>
      </p:sp>
      <p:pic>
        <p:nvPicPr>
          <p:cNvPr id="1536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83450" y="303213"/>
            <a:ext cx="4721225" cy="321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83450" y="3635375"/>
            <a:ext cx="4721225" cy="307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8325" y="985838"/>
            <a:ext cx="11098213" cy="4524375"/>
          </a:xfrm>
          <a:prstGeom prst="rect">
            <a:avLst/>
          </a:prstGeom>
          <a:noFill/>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defRPr/>
            </a:pPr>
            <a:r>
              <a:rPr lang="en-US" altLang="en-US" sz="2400" dirty="0" smtClean="0"/>
              <a:t>2000-1</a:t>
            </a:r>
          </a:p>
          <a:p>
            <a:pPr eaLnBrk="1" hangingPunct="1">
              <a:defRPr/>
            </a:pPr>
            <a:endParaRPr lang="en-US" altLang="en-US" sz="2400" dirty="0" smtClean="0"/>
          </a:p>
          <a:p>
            <a:pPr marL="185738" indent="-185738" eaLnBrk="1" hangingPunct="1">
              <a:buFont typeface="Arial" panose="020B0604020202020204" pitchFamily="34" charset="0"/>
              <a:buChar char="•"/>
              <a:defRPr/>
            </a:pPr>
            <a:r>
              <a:rPr lang="en-US" altLang="en-US" dirty="0" smtClean="0"/>
              <a:t>The Government’s net public debt was reduced by $17.1 billion to $547.4 billion, and it is down $35.8 billion from its peak in 1996-97. </a:t>
            </a:r>
          </a:p>
          <a:p>
            <a:pPr marL="185738" indent="-185738" eaLnBrk="1" hangingPunct="1">
              <a:buFont typeface="Arial" panose="020B0604020202020204" pitchFamily="34" charset="0"/>
              <a:buChar char="•"/>
              <a:defRPr/>
            </a:pPr>
            <a:r>
              <a:rPr lang="en-US" altLang="en-US" dirty="0" smtClean="0"/>
              <a:t>Net public debt as a percentage of GDP dropped to 51.8 per cent in 2000-01 from a peak of 70.7 per cent in 1995-96. </a:t>
            </a:r>
          </a:p>
          <a:p>
            <a:pPr marL="185738" indent="-185738" eaLnBrk="1" hangingPunct="1">
              <a:buFont typeface="Arial" panose="020B0604020202020204" pitchFamily="34" charset="0"/>
              <a:buChar char="•"/>
              <a:defRPr/>
            </a:pPr>
            <a:r>
              <a:rPr lang="en-US" altLang="en-US" dirty="0" smtClean="0"/>
              <a:t>In 2000-01 alone the net debt-to-GDP ratio dropped by 6.1 percentage points, the largest drop since 1948-49. This is the fifth consecutive year in which the debt-to-GDP ratio has declined, and it is at its lowest level since 1985-86.</a:t>
            </a:r>
          </a:p>
          <a:p>
            <a:pPr marL="185738" indent="-185738" eaLnBrk="1" hangingPunct="1">
              <a:buFont typeface="Arial" panose="020B0604020202020204" pitchFamily="34" charset="0"/>
              <a:buChar char="•"/>
              <a:defRPr/>
            </a:pPr>
            <a:endParaRPr lang="en-US" altLang="en-US" dirty="0" smtClean="0"/>
          </a:p>
          <a:p>
            <a:pPr marL="185738" indent="-185738" eaLnBrk="1" hangingPunct="1">
              <a:defRPr/>
            </a:pPr>
            <a:r>
              <a:rPr lang="en-US" altLang="en-US" sz="2400" dirty="0" smtClean="0"/>
              <a:t>2003-4</a:t>
            </a:r>
          </a:p>
          <a:p>
            <a:pPr marL="185738" indent="-185738" eaLnBrk="1" hangingPunct="1">
              <a:defRPr/>
            </a:pPr>
            <a:endParaRPr lang="en-US" altLang="en-US" dirty="0" smtClean="0"/>
          </a:p>
          <a:p>
            <a:pPr marL="185738" indent="-185738" eaLnBrk="1" hangingPunct="1">
              <a:buFont typeface="Arial" panose="020B0604020202020204" pitchFamily="34" charset="0"/>
              <a:buChar char="•"/>
              <a:defRPr/>
            </a:pPr>
            <a:r>
              <a:rPr lang="en-US" altLang="en-US" dirty="0" smtClean="0"/>
              <a:t>Federal debt was reduced to $501.5 billion, down $61.4 billion from its peak in 1996–97. </a:t>
            </a:r>
          </a:p>
          <a:p>
            <a:pPr marL="185738" indent="-185738" eaLnBrk="1" hangingPunct="1">
              <a:buFont typeface="Arial" panose="020B0604020202020204" pitchFamily="34" charset="0"/>
              <a:buChar char="•"/>
              <a:defRPr/>
            </a:pPr>
            <a:r>
              <a:rPr lang="en-US" altLang="en-US" dirty="0" smtClean="0"/>
              <a:t>The 2003–04 budgetary surplus of $9.1 billion was used primarily to increase financial assets, which rose by $9.5 billion. </a:t>
            </a:r>
          </a:p>
          <a:p>
            <a:pPr marL="185738" indent="-185738" eaLnBrk="1" hangingPunct="1">
              <a:buFont typeface="Arial" panose="020B0604020202020204" pitchFamily="34" charset="0"/>
              <a:buChar char="•"/>
              <a:defRPr/>
            </a:pPr>
            <a:r>
              <a:rPr lang="en-US" altLang="en-US" dirty="0" smtClean="0"/>
              <a:t>Market debt declined by $2.2 billion while obligations to pensions and other accounts increased by $2.6 billion.</a:t>
            </a:r>
            <a:endParaRPr lang="en-CA" altLang="en-US" dirty="0" smtClean="0"/>
          </a:p>
        </p:txBody>
      </p:sp>
      <p:sp>
        <p:nvSpPr>
          <p:cNvPr id="17411" name="TextBox 2"/>
          <p:cNvSpPr txBox="1">
            <a:spLocks noChangeArrowheads="1"/>
          </p:cNvSpPr>
          <p:nvPr/>
        </p:nvSpPr>
        <p:spPr bwMode="auto">
          <a:xfrm>
            <a:off x="588963" y="257175"/>
            <a:ext cx="110775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a:latin typeface="Calibri" panose="020F0502020204030204" pitchFamily="34" charset="0"/>
              </a:rPr>
              <a:t>Past: Brief History of Debt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9900" y="403225"/>
            <a:ext cx="10839450" cy="5632450"/>
          </a:xfrm>
          <a:prstGeom prst="rect">
            <a:avLst/>
          </a:prstGeom>
          <a:noFill/>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defRPr/>
            </a:pPr>
            <a:r>
              <a:rPr lang="en-CA" altLang="en-US" dirty="0" smtClean="0"/>
              <a:t>2006-2007</a:t>
            </a:r>
          </a:p>
          <a:p>
            <a:pPr marL="185738" indent="-185738" eaLnBrk="1" hangingPunct="1">
              <a:buFont typeface="Arial" panose="020B0604020202020204" pitchFamily="34" charset="0"/>
              <a:buChar char="•"/>
              <a:defRPr/>
            </a:pPr>
            <a:r>
              <a:rPr lang="en-US" altLang="en-US" dirty="0" smtClean="0"/>
              <a:t>$39 billion in transfers to provinces for public services and infrastructure</a:t>
            </a:r>
          </a:p>
          <a:p>
            <a:pPr marL="185738" indent="-185738" eaLnBrk="1" hangingPunct="1">
              <a:buFont typeface="Arial" panose="020B0604020202020204" pitchFamily="34" charset="0"/>
              <a:buChar char="•"/>
              <a:defRPr/>
            </a:pPr>
            <a:r>
              <a:rPr lang="en-US" altLang="en-US" dirty="0" smtClean="0"/>
              <a:t>$2000/child tax credit</a:t>
            </a:r>
          </a:p>
          <a:p>
            <a:pPr marL="185738" indent="-185738" eaLnBrk="1" hangingPunct="1">
              <a:buFont typeface="Arial" panose="020B0604020202020204" pitchFamily="34" charset="0"/>
              <a:buChar char="•"/>
              <a:defRPr/>
            </a:pPr>
            <a:r>
              <a:rPr lang="en-US" altLang="en-US" dirty="0" smtClean="0"/>
              <a:t>$9.2 billion in debt reduction</a:t>
            </a:r>
          </a:p>
          <a:p>
            <a:pPr marL="185738" indent="-185738" eaLnBrk="1" hangingPunct="1">
              <a:buFont typeface="Arial" panose="020B0604020202020204" pitchFamily="34" charset="0"/>
              <a:buChar char="•"/>
              <a:defRPr/>
            </a:pPr>
            <a:r>
              <a:rPr lang="en-US" altLang="en-US" dirty="0" smtClean="0"/>
              <a:t>$550 million/year to combat the welfare trap</a:t>
            </a:r>
          </a:p>
          <a:p>
            <a:pPr eaLnBrk="1" hangingPunct="1">
              <a:defRPr/>
            </a:pPr>
            <a:endParaRPr lang="en-CA" altLang="en-US" dirty="0" smtClean="0"/>
          </a:p>
          <a:p>
            <a:pPr eaLnBrk="1" hangingPunct="1">
              <a:defRPr/>
            </a:pPr>
            <a:r>
              <a:rPr lang="en-CA" altLang="en-US" dirty="0" smtClean="0"/>
              <a:t>2009</a:t>
            </a:r>
          </a:p>
          <a:p>
            <a:pPr marL="185738" indent="-185738" eaLnBrk="1" hangingPunct="1">
              <a:buFont typeface="Arial" panose="020B0604020202020204" pitchFamily="34" charset="0"/>
              <a:buChar char="•"/>
              <a:defRPr/>
            </a:pPr>
            <a:r>
              <a:rPr lang="en-US" altLang="en-US" dirty="0" smtClean="0"/>
              <a:t>$12 billion in new infrastructure stimulus funding for roads, bridges, broadband internet access, electronic health records, laboratories and border crossings across the country.</a:t>
            </a:r>
          </a:p>
          <a:p>
            <a:pPr marL="185738" indent="-185738" eaLnBrk="1" hangingPunct="1">
              <a:buFont typeface="Arial" panose="020B0604020202020204" pitchFamily="34" charset="0"/>
              <a:buChar char="•"/>
              <a:defRPr/>
            </a:pPr>
            <a:r>
              <a:rPr lang="en-US" altLang="en-US" dirty="0" smtClean="0"/>
              <a:t>$20 billion in personal income tax relief</a:t>
            </a:r>
          </a:p>
          <a:p>
            <a:pPr marL="185738" indent="-185738" eaLnBrk="1" hangingPunct="1">
              <a:buFont typeface="Arial" panose="020B0604020202020204" pitchFamily="34" charset="0"/>
              <a:buChar char="•"/>
              <a:defRPr/>
            </a:pPr>
            <a:r>
              <a:rPr lang="en-US" altLang="en-US" dirty="0" smtClean="0"/>
              <a:t>$7.8 billion to build quality housing, stimulate construction and enhance energy efficiency.</a:t>
            </a:r>
          </a:p>
          <a:p>
            <a:pPr eaLnBrk="1" hangingPunct="1">
              <a:defRPr/>
            </a:pPr>
            <a:endParaRPr lang="en-CA" altLang="en-US" dirty="0" smtClean="0"/>
          </a:p>
          <a:p>
            <a:pPr eaLnBrk="1" hangingPunct="1">
              <a:defRPr/>
            </a:pPr>
            <a:r>
              <a:rPr lang="en-CA" altLang="en-US" dirty="0" smtClean="0"/>
              <a:t>2010</a:t>
            </a:r>
          </a:p>
          <a:p>
            <a:pPr marL="185738" indent="-185738" eaLnBrk="1" hangingPunct="1">
              <a:buFont typeface="Arial" panose="020B0604020202020204" pitchFamily="34" charset="0"/>
              <a:buChar char="•"/>
              <a:defRPr/>
            </a:pPr>
            <a:r>
              <a:rPr lang="en-US" altLang="en-US" dirty="0" smtClean="0"/>
              <a:t>$3.2 billion in personal income tax relief.</a:t>
            </a:r>
          </a:p>
          <a:p>
            <a:pPr marL="185738" indent="-185738" eaLnBrk="1" hangingPunct="1">
              <a:buFont typeface="Arial" panose="020B0604020202020204" pitchFamily="34" charset="0"/>
              <a:buChar char="•"/>
              <a:defRPr/>
            </a:pPr>
            <a:r>
              <a:rPr lang="en-US" altLang="en-US" dirty="0" smtClean="0"/>
              <a:t>Over $4 billion in actions to create and protect jobs.</a:t>
            </a:r>
          </a:p>
          <a:p>
            <a:pPr marL="185738" indent="-185738" eaLnBrk="1" hangingPunct="1">
              <a:buFont typeface="Arial" panose="020B0604020202020204" pitchFamily="34" charset="0"/>
              <a:buChar char="•"/>
              <a:defRPr/>
            </a:pPr>
            <a:r>
              <a:rPr lang="en-US" altLang="en-US" dirty="0" smtClean="0"/>
              <a:t>$7.7 billion in infrastructure stimulus to create jobs.</a:t>
            </a:r>
          </a:p>
          <a:p>
            <a:pPr marL="185738" indent="-185738" eaLnBrk="1" hangingPunct="1">
              <a:buFont typeface="Arial" panose="020B0604020202020204" pitchFamily="34" charset="0"/>
              <a:buChar char="•"/>
              <a:defRPr/>
            </a:pPr>
            <a:r>
              <a:rPr lang="en-US" altLang="en-US" dirty="0" smtClean="0"/>
              <a:t>Nearly $2 billion to help create the "Economy of Tomorrow"</a:t>
            </a:r>
          </a:p>
          <a:p>
            <a:pPr marL="185738" indent="-185738" eaLnBrk="1" hangingPunct="1">
              <a:buFont typeface="Arial" panose="020B0604020202020204" pitchFamily="34" charset="0"/>
              <a:buChar char="•"/>
              <a:defRPr/>
            </a:pPr>
            <a:r>
              <a:rPr lang="en-US" altLang="en-US" dirty="0" smtClean="0"/>
              <a:t>$2.2 billion to support industries and communities.</a:t>
            </a:r>
          </a:p>
          <a:p>
            <a:pPr marL="185738" indent="-185738" eaLnBrk="1" hangingPunct="1">
              <a:buFont typeface="Arial" panose="020B0604020202020204" pitchFamily="34" charset="0"/>
              <a:buChar char="•"/>
              <a:defRPr/>
            </a:pPr>
            <a:r>
              <a:rPr lang="en-US" altLang="en-US" dirty="0" smtClean="0"/>
              <a:t>Fiscal spending of $1.6 billion on unemployment benefits and $1 billion in new skills and training programs.</a:t>
            </a:r>
            <a:r>
              <a:rPr lang="en-US" altLang="en-US" baseline="30000" dirty="0" smtClean="0">
                <a:hlinkClick r:id="rId3"/>
              </a:rPr>
              <a:t>[4]</a:t>
            </a:r>
            <a:endParaRPr lang="en-US" altLang="en-US" dirty="0" smtClean="0"/>
          </a:p>
          <a:p>
            <a:pPr marL="185738" indent="-185738" eaLnBrk="1" hangingPunct="1">
              <a:buFont typeface="Arial" panose="020B0604020202020204" pitchFamily="34" charset="0"/>
              <a:buChar char="•"/>
              <a:defRPr/>
            </a:pPr>
            <a:r>
              <a:rPr lang="en-US" altLang="en-US" dirty="0" smtClean="0"/>
              <a:t>Youth-related spending of $108-million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www.fin.gc.ca/afr-rfa/2015/chart01-e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2013" y="1593850"/>
            <a:ext cx="6278562" cy="348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4" descr="Federal    Debt (Accumulated Defici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113" y="1593850"/>
            <a:ext cx="5549900" cy="307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2"/>
          <p:cNvSpPr txBox="1">
            <a:spLocks noChangeArrowheads="1"/>
          </p:cNvSpPr>
          <p:nvPr/>
        </p:nvSpPr>
        <p:spPr bwMode="auto">
          <a:xfrm>
            <a:off x="588963" y="941388"/>
            <a:ext cx="11080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a:latin typeface="Calibri" panose="020F0502020204030204" pitchFamily="34" charset="0"/>
              </a:rPr>
              <a:t>Introduction:</a:t>
            </a:r>
          </a:p>
        </p:txBody>
      </p:sp>
      <p:sp>
        <p:nvSpPr>
          <p:cNvPr id="22531" name="TextBox 3"/>
          <p:cNvSpPr txBox="1">
            <a:spLocks noChangeArrowheads="1"/>
          </p:cNvSpPr>
          <p:nvPr/>
        </p:nvSpPr>
        <p:spPr bwMode="auto">
          <a:xfrm>
            <a:off x="622300" y="1546225"/>
            <a:ext cx="110648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en-US" altLang="en-US">
                <a:latin typeface="Calibri" panose="020F0502020204030204" pitchFamily="34" charset="0"/>
              </a:rPr>
              <a:t>Was it as severe as at first glance?</a:t>
            </a:r>
          </a:p>
          <a:p>
            <a:pPr eaLnBrk="1" hangingPunct="1">
              <a:buFont typeface="Arial" panose="020B0604020202020204" pitchFamily="34" charset="0"/>
              <a:buChar char="•"/>
            </a:pPr>
            <a:r>
              <a:rPr lang="en-US" altLang="en-US">
                <a:latin typeface="Calibri" panose="020F0502020204030204" pitchFamily="34" charset="0"/>
              </a:rPr>
              <a:t>Credit bubble burst           Liquidity crisis          </a:t>
            </a:r>
            <a:r>
              <a:rPr lang="en-US" altLang="en-US">
                <a:latin typeface="Times" panose="02020603050405020304" pitchFamily="18" charset="0"/>
              </a:rPr>
              <a:t>  </a:t>
            </a:r>
            <a:r>
              <a:rPr lang="en-US" altLang="en-US">
                <a:latin typeface="Calibri" panose="020F0502020204030204" pitchFamily="34" charset="0"/>
              </a:rPr>
              <a:t>Solvency crisis            Fall of Lehman Brothers</a:t>
            </a:r>
          </a:p>
          <a:p>
            <a:pPr eaLnBrk="1" hangingPunct="1">
              <a:buFont typeface="Arial" panose="020B0604020202020204" pitchFamily="34" charset="0"/>
              <a:buChar char="•"/>
            </a:pPr>
            <a:r>
              <a:rPr lang="en-US" altLang="en-US">
                <a:latin typeface="Calibri" panose="020F0502020204030204" pitchFamily="34" charset="0"/>
              </a:rPr>
              <a:t>Not at center of crisis, however bulk of economic activity with U.S.</a:t>
            </a:r>
          </a:p>
          <a:p>
            <a:pPr eaLnBrk="1" hangingPunct="1">
              <a:buFont typeface="Arial" panose="020B0604020202020204" pitchFamily="34" charset="0"/>
              <a:buChar char="•"/>
            </a:pPr>
            <a:r>
              <a:rPr lang="en-US" altLang="en-US">
                <a:latin typeface="Calibri" panose="020F0502020204030204" pitchFamily="34" charset="0"/>
              </a:rPr>
              <a:t>Weaker financial market could decrease foreign investment due to a lack of confidence and high levels of uncertainty.</a:t>
            </a:r>
          </a:p>
          <a:p>
            <a:pPr eaLnBrk="1" hangingPunct="1">
              <a:buFont typeface="Arial" panose="020B0604020202020204" pitchFamily="34" charset="0"/>
              <a:buChar char="•"/>
            </a:pPr>
            <a:endParaRPr lang="en-US" altLang="en-US">
              <a:latin typeface="Calibri" panose="020F0502020204030204" pitchFamily="34" charset="0"/>
            </a:endParaRPr>
          </a:p>
          <a:p>
            <a:pPr eaLnBrk="1" hangingPunct="1">
              <a:buFont typeface="Arial" panose="020B0604020202020204" pitchFamily="34" charset="0"/>
              <a:buChar char="•"/>
            </a:pPr>
            <a:endParaRPr lang="en-US" altLang="en-US">
              <a:latin typeface="Calibri" panose="020F0502020204030204" pitchFamily="34" charset="0"/>
            </a:endParaRPr>
          </a:p>
        </p:txBody>
      </p:sp>
      <p:sp>
        <p:nvSpPr>
          <p:cNvPr id="5" name="Right Arrow 4"/>
          <p:cNvSpPr/>
          <p:nvPr/>
        </p:nvSpPr>
        <p:spPr>
          <a:xfrm>
            <a:off x="2898775" y="1870075"/>
            <a:ext cx="439738" cy="198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ight Arrow 5"/>
          <p:cNvSpPr/>
          <p:nvPr/>
        </p:nvSpPr>
        <p:spPr>
          <a:xfrm>
            <a:off x="4870450" y="1862138"/>
            <a:ext cx="439738" cy="198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ight Arrow 6"/>
          <p:cNvSpPr/>
          <p:nvPr/>
        </p:nvSpPr>
        <p:spPr>
          <a:xfrm>
            <a:off x="6867525" y="1870075"/>
            <a:ext cx="439738" cy="198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535" name="TextBox 7"/>
          <p:cNvSpPr txBox="1">
            <a:spLocks noChangeArrowheads="1"/>
          </p:cNvSpPr>
          <p:nvPr/>
        </p:nvSpPr>
        <p:spPr bwMode="auto">
          <a:xfrm>
            <a:off x="635000" y="3240088"/>
            <a:ext cx="1102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a:latin typeface="Calibri" panose="020F0502020204030204" pitchFamily="34" charset="0"/>
              </a:rPr>
              <a:t>Phase 1:</a:t>
            </a:r>
          </a:p>
        </p:txBody>
      </p:sp>
      <p:sp>
        <p:nvSpPr>
          <p:cNvPr id="22536" name="TextBox 8"/>
          <p:cNvSpPr txBox="1">
            <a:spLocks noChangeArrowheads="1"/>
          </p:cNvSpPr>
          <p:nvPr/>
        </p:nvSpPr>
        <p:spPr bwMode="auto">
          <a:xfrm>
            <a:off x="649288" y="3808413"/>
            <a:ext cx="110299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en-US" altLang="en-US">
                <a:latin typeface="Calibri" panose="020F0502020204030204" pitchFamily="34" charset="0"/>
              </a:rPr>
              <a:t>GDP declined by 3.3% over 3 quarters, compared to 2.2 and 1.9 in the 80s and 90s. Large drop in exports- 16%, compared to 8% in the 80s and 90s.</a:t>
            </a:r>
          </a:p>
          <a:p>
            <a:pPr eaLnBrk="1" hangingPunct="1">
              <a:buFont typeface="Arial" panose="020B0604020202020204" pitchFamily="34" charset="0"/>
              <a:buChar char="•"/>
            </a:pPr>
            <a:r>
              <a:rPr lang="en-US" altLang="en-US">
                <a:latin typeface="Calibri" panose="020F0502020204030204" pitchFamily="34" charset="0"/>
              </a:rPr>
              <a:t>Drop of 22% in investments over 3 quarters, compared to 2 and 3 years in the 80s and 90s.</a:t>
            </a:r>
          </a:p>
          <a:p>
            <a:pPr eaLnBrk="1" hangingPunct="1">
              <a:buFont typeface="Arial" panose="020B0604020202020204" pitchFamily="34" charset="0"/>
              <a:buChar char="•"/>
            </a:pPr>
            <a:r>
              <a:rPr lang="en-US" altLang="en-US">
                <a:latin typeface="Calibri" panose="020F0502020204030204" pitchFamily="34" charset="0"/>
              </a:rPr>
              <a:t> Similar but less severe to affect on US</a:t>
            </a:r>
          </a:p>
          <a:p>
            <a:pPr eaLnBrk="1" hangingPunct="1">
              <a:buFont typeface="Arial" panose="020B0604020202020204" pitchFamily="34" charset="0"/>
              <a:buChar char="•"/>
            </a:pPr>
            <a:endParaRPr lang="en-US" altLang="en-US">
              <a:latin typeface="Cambria" panose="02040503050406030204" pitchFamily="18" charset="0"/>
            </a:endParaRPr>
          </a:p>
        </p:txBody>
      </p:sp>
      <p:sp>
        <p:nvSpPr>
          <p:cNvPr id="10" name="Rectangle 9"/>
          <p:cNvSpPr/>
          <p:nvPr/>
        </p:nvSpPr>
        <p:spPr>
          <a:xfrm>
            <a:off x="584200" y="304800"/>
            <a:ext cx="3092450" cy="522288"/>
          </a:xfrm>
          <a:prstGeom prst="rect">
            <a:avLst/>
          </a:prstGeom>
          <a:noFill/>
        </p:spPr>
        <p:txBody>
          <a:bodyPr wrap="none">
            <a:spAutoFit/>
          </a:bodyPr>
          <a:lstStyle/>
          <a:p>
            <a:pPr>
              <a:defRPr/>
            </a:pPr>
            <a:r>
              <a:rPr lang="en-US" sz="2800" dirty="0">
                <a:ln w="0"/>
                <a:solidFill>
                  <a:schemeClr val="accent1"/>
                </a:solidFill>
                <a:effectLst>
                  <a:outerShdw blurRad="38100" dist="25400" dir="5400000" algn="ctr" rotWithShape="0">
                    <a:srgbClr val="6E747A">
                      <a:alpha val="43000"/>
                    </a:srgbClr>
                  </a:outerShdw>
                </a:effectLst>
                <a:latin typeface="+mj-lt"/>
              </a:rPr>
              <a:t>2008 Financial Crisis</a:t>
            </a:r>
          </a:p>
        </p:txBody>
      </p:sp>
    </p:spTree>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605</TotalTime>
  <Words>1028</Words>
  <Application>Microsoft Office PowerPoint</Application>
  <PresentationFormat>Widescreen</PresentationFormat>
  <Paragraphs>140</Paragraphs>
  <Slides>18</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ＭＳ Ｐゴシック</vt:lpstr>
      <vt:lpstr>Arial</vt:lpstr>
      <vt:lpstr>Calibri</vt:lpstr>
      <vt:lpstr>Calibri Light</vt:lpstr>
      <vt:lpstr>Cambria</vt:lpstr>
      <vt:lpstr>Symbol</vt:lpstr>
      <vt:lpstr>Times</vt:lpstr>
      <vt:lpstr>Retrospect</vt:lpstr>
      <vt:lpstr>Public Debt in Canada:  Past, present and future  Lennart Batilando and Jeff Archer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Lennart Batilando</dc:creator>
  <cp:lastModifiedBy>Lennart Batilando</cp:lastModifiedBy>
  <cp:revision>53</cp:revision>
  <dcterms:created xsi:type="dcterms:W3CDTF">2015-10-19T20:33:57Z</dcterms:created>
  <dcterms:modified xsi:type="dcterms:W3CDTF">2015-10-20T11:56:34Z</dcterms:modified>
</cp:coreProperties>
</file>