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6" r:id="rId8"/>
    <p:sldId id="277" r:id="rId9"/>
    <p:sldId id="278" r:id="rId10"/>
    <p:sldId id="279" r:id="rId11"/>
    <p:sldId id="262" r:id="rId12"/>
    <p:sldId id="263" r:id="rId13"/>
    <p:sldId id="264" r:id="rId14"/>
    <p:sldId id="265" r:id="rId15"/>
    <p:sldId id="267" r:id="rId16"/>
    <p:sldId id="269" r:id="rId17"/>
    <p:sldId id="270" r:id="rId18"/>
    <p:sldId id="271" r:id="rId19"/>
    <p:sldId id="272" r:id="rId20"/>
    <p:sldId id="273" r:id="rId21"/>
    <p:sldId id="268" r:id="rId22"/>
    <p:sldId id="274" r:id="rId23"/>
    <p:sldId id="275"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8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15-10-04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15-10-04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15-10-04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15-10-04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15-10-04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15-10-04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15-10-04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15-10-04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15-10-04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15-10-04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15-10-04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15-10-04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15-10-04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4158" y="1121309"/>
            <a:ext cx="6596921" cy="2127558"/>
          </a:xfrm>
        </p:spPr>
        <p:txBody>
          <a:bodyPr/>
          <a:lstStyle/>
          <a:p>
            <a:r>
              <a:rPr lang="en-US" sz="4400" dirty="0" smtClean="0"/>
              <a:t>Does Unconventional Monetary Policy have Real Effects? </a:t>
            </a:r>
            <a:endParaRPr lang="en-US" sz="4400" dirty="0"/>
          </a:p>
        </p:txBody>
      </p:sp>
      <p:sp>
        <p:nvSpPr>
          <p:cNvPr id="3" name="Subtitle 2"/>
          <p:cNvSpPr>
            <a:spLocks noGrp="1"/>
          </p:cNvSpPr>
          <p:nvPr>
            <p:ph type="subTitle" idx="1"/>
          </p:nvPr>
        </p:nvSpPr>
        <p:spPr>
          <a:xfrm>
            <a:off x="1322921" y="3642269"/>
            <a:ext cx="6498159" cy="916641"/>
          </a:xfrm>
        </p:spPr>
        <p:txBody>
          <a:bodyPr/>
          <a:lstStyle/>
          <a:p>
            <a:r>
              <a:rPr lang="en-US" dirty="0" smtClean="0"/>
              <a:t>Fraser Bruce &amp; Denesha Doman </a:t>
            </a:r>
            <a:endParaRPr lang="en-US" dirty="0"/>
          </a:p>
        </p:txBody>
      </p:sp>
    </p:spTree>
    <p:extLst>
      <p:ext uri="{BB962C8B-B14F-4D97-AF65-F5344CB8AC3E}">
        <p14:creationId xmlns:p14="http://schemas.microsoft.com/office/powerpoint/2010/main" val="80214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Lending Assistance</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ELA traditionally positioned as a tool to provide temporary liquidity. ELA can support  the recovery of a distressed financial institution</a:t>
            </a:r>
          </a:p>
          <a:p>
            <a:r>
              <a:rPr lang="en-US" sz="2000" dirty="0" smtClean="0"/>
              <a:t> Only available if it is deemed to be important for the stability of the broader Canadian financial system </a:t>
            </a:r>
          </a:p>
          <a:p>
            <a:r>
              <a:rPr lang="en-US" sz="2000" dirty="0" smtClean="0"/>
              <a:t>At the time for request for ELA, the institution must have a credible recovery and resolution framework </a:t>
            </a:r>
          </a:p>
          <a:p>
            <a:r>
              <a:rPr lang="en-US" sz="2000" dirty="0" smtClean="0"/>
              <a:t>The </a:t>
            </a:r>
            <a:r>
              <a:rPr lang="en-US" sz="2000" dirty="0" err="1" smtClean="0"/>
              <a:t>BoC</a:t>
            </a:r>
            <a:r>
              <a:rPr lang="en-US" sz="2000" dirty="0" smtClean="0"/>
              <a:t> will accept a broader range of collateral that under the SLF</a:t>
            </a:r>
          </a:p>
          <a:p>
            <a:r>
              <a:rPr lang="en-US" sz="2000" dirty="0" smtClean="0"/>
              <a:t>Only provided to members of the Canadian Payments Association </a:t>
            </a:r>
          </a:p>
          <a:p>
            <a:endParaRPr lang="en-US" sz="2000" dirty="0" smtClean="0"/>
          </a:p>
          <a:p>
            <a:endParaRPr lang="en-US" dirty="0"/>
          </a:p>
        </p:txBody>
      </p:sp>
    </p:spTree>
    <p:extLst>
      <p:ext uri="{BB962C8B-B14F-4D97-AF65-F5344CB8AC3E}">
        <p14:creationId xmlns:p14="http://schemas.microsoft.com/office/powerpoint/2010/main" val="10407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a:t>
            </a:r>
            <a:endParaRPr lang="en-US" dirty="0"/>
          </a:p>
        </p:txBody>
      </p:sp>
      <p:sp>
        <p:nvSpPr>
          <p:cNvPr id="3" name="Content Placeholder 2"/>
          <p:cNvSpPr>
            <a:spLocks noGrp="1"/>
          </p:cNvSpPr>
          <p:nvPr>
            <p:ph idx="1"/>
          </p:nvPr>
        </p:nvSpPr>
        <p:spPr/>
        <p:txBody>
          <a:bodyPr>
            <a:normAutofit/>
          </a:bodyPr>
          <a:lstStyle/>
          <a:p>
            <a:r>
              <a:rPr lang="en-US" dirty="0" smtClean="0"/>
              <a:t>In the U.S. since 2007 the Federal Reserve started directly injecting credit into the private market </a:t>
            </a:r>
          </a:p>
          <a:p>
            <a:r>
              <a:rPr lang="en-US" dirty="0" smtClean="0"/>
              <a:t>The most dramatic intervention was after the fall of the Lehman Brothers </a:t>
            </a:r>
          </a:p>
          <a:p>
            <a:r>
              <a:rPr lang="en-US" dirty="0" smtClean="0"/>
              <a:t>The large growth of the money base in the U.S. since 2008 has led many economists to suggest the main tool for monetary policy in the U.S. has shifted from a conventional interest rate policy to an unconventional method of </a:t>
            </a:r>
            <a:r>
              <a:rPr lang="en-US" i="1" dirty="0" smtClean="0"/>
              <a:t>quantitative easing </a:t>
            </a:r>
          </a:p>
          <a:p>
            <a:endParaRPr lang="en-US" dirty="0" smtClean="0"/>
          </a:p>
        </p:txBody>
      </p:sp>
    </p:spTree>
    <p:extLst>
      <p:ext uri="{BB962C8B-B14F-4D97-AF65-F5344CB8AC3E}">
        <p14:creationId xmlns:p14="http://schemas.microsoft.com/office/powerpoint/2010/main" val="136051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Easing</a:t>
            </a:r>
            <a:endParaRPr lang="en-US" dirty="0"/>
          </a:p>
        </p:txBody>
      </p:sp>
      <p:sp>
        <p:nvSpPr>
          <p:cNvPr id="3" name="Content Placeholder 2"/>
          <p:cNvSpPr>
            <a:spLocks noGrp="1"/>
          </p:cNvSpPr>
          <p:nvPr>
            <p:ph idx="1"/>
          </p:nvPr>
        </p:nvSpPr>
        <p:spPr/>
        <p:txBody>
          <a:bodyPr>
            <a:normAutofit fontScale="92500"/>
          </a:bodyPr>
          <a:lstStyle/>
          <a:p>
            <a:r>
              <a:rPr lang="en-US" dirty="0" smtClean="0"/>
              <a:t>Unconventional monetary policy where the central bank purchases government securities or other securities from the market in order to lower the interest rate and increase the money supply </a:t>
            </a:r>
          </a:p>
          <a:p>
            <a:r>
              <a:rPr lang="en-US" dirty="0" smtClean="0"/>
              <a:t>Increases the money supply by flooding financial institutions with capital. The goal is to promote, and increase bank lending and liquidity </a:t>
            </a:r>
          </a:p>
          <a:p>
            <a:r>
              <a:rPr lang="en-US" dirty="0" smtClean="0"/>
              <a:t>Does not included the printing of bank notes </a:t>
            </a:r>
          </a:p>
          <a:p>
            <a:r>
              <a:rPr lang="en-US" dirty="0" smtClean="0"/>
              <a:t> If Quantitative Easing is successful, economic recovery will occur and the long term interest rate will rise </a:t>
            </a:r>
          </a:p>
          <a:p>
            <a:endParaRPr lang="en-US" dirty="0" smtClean="0"/>
          </a:p>
        </p:txBody>
      </p:sp>
    </p:spTree>
    <p:extLst>
      <p:ext uri="{BB962C8B-B14F-4D97-AF65-F5344CB8AC3E}">
        <p14:creationId xmlns:p14="http://schemas.microsoft.com/office/powerpoint/2010/main" val="6609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Easing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perceived as being long lasting then it is possible it will have expansionary effect</a:t>
            </a:r>
          </a:p>
          <a:p>
            <a:r>
              <a:rPr lang="en-US" dirty="0" smtClean="0"/>
              <a:t>During a period of deflation, expansionary fiscal policies represent a strong instrument to stimulate aggregate demand </a:t>
            </a:r>
          </a:p>
          <a:p>
            <a:r>
              <a:rPr lang="en-US" dirty="0" smtClean="0"/>
              <a:t>By reducing the availability of assets, QE causes investors to shift towards close substitutes, rising prices and lowering the yields</a:t>
            </a:r>
          </a:p>
          <a:p>
            <a:r>
              <a:rPr lang="en-US" dirty="0" smtClean="0"/>
              <a:t> Limiting access to long-term assets, QE lowers the risk for investors. This should increase prices and lower yields for all maturities not just those assets bought by the central bank </a:t>
            </a:r>
            <a:endParaRPr lang="en-US" dirty="0"/>
          </a:p>
        </p:txBody>
      </p:sp>
    </p:spTree>
    <p:extLst>
      <p:ext uri="{BB962C8B-B14F-4D97-AF65-F5344CB8AC3E}">
        <p14:creationId xmlns:p14="http://schemas.microsoft.com/office/powerpoint/2010/main" val="9210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Quantitative Easing </a:t>
            </a:r>
            <a:endParaRPr lang="en-US" dirty="0"/>
          </a:p>
        </p:txBody>
      </p:sp>
      <p:sp>
        <p:nvSpPr>
          <p:cNvPr id="3" name="Content Placeholder 2"/>
          <p:cNvSpPr>
            <a:spLocks noGrp="1"/>
          </p:cNvSpPr>
          <p:nvPr>
            <p:ph idx="1"/>
          </p:nvPr>
        </p:nvSpPr>
        <p:spPr/>
        <p:txBody>
          <a:bodyPr/>
          <a:lstStyle/>
          <a:p>
            <a:r>
              <a:rPr lang="en-US" dirty="0" smtClean="0"/>
              <a:t>Very controversial </a:t>
            </a:r>
          </a:p>
          <a:p>
            <a:r>
              <a:rPr lang="en-US" dirty="0" smtClean="0"/>
              <a:t>Will only affect expected inflation if the increase in the size of the central bank balance sheet is sizeable and is perceived as being permanent </a:t>
            </a:r>
          </a:p>
          <a:p>
            <a:r>
              <a:rPr lang="en-US" dirty="0" smtClean="0"/>
              <a:t>If it is successful, government bond prices will decrease and the central bank will eventually face significant losses </a:t>
            </a:r>
            <a:endParaRPr lang="en-US" dirty="0" smtClean="0"/>
          </a:p>
          <a:p>
            <a:r>
              <a:rPr lang="en-US" dirty="0" smtClean="0"/>
              <a:t>Increases the flow of money to emerging markets </a:t>
            </a:r>
            <a:endParaRPr lang="en-US" dirty="0" smtClean="0"/>
          </a:p>
          <a:p>
            <a:endParaRPr lang="en-US" dirty="0" smtClean="0"/>
          </a:p>
          <a:p>
            <a:endParaRPr lang="en-US" dirty="0"/>
          </a:p>
        </p:txBody>
      </p:sp>
    </p:spTree>
    <p:extLst>
      <p:ext uri="{BB962C8B-B14F-4D97-AF65-F5344CB8AC3E}">
        <p14:creationId xmlns:p14="http://schemas.microsoft.com/office/powerpoint/2010/main" val="388198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and Quantitative Easing</a:t>
            </a:r>
            <a:endParaRPr lang="en-US" dirty="0"/>
          </a:p>
        </p:txBody>
      </p:sp>
      <p:sp>
        <p:nvSpPr>
          <p:cNvPr id="3" name="Content Placeholder 2"/>
          <p:cNvSpPr>
            <a:spLocks noGrp="1"/>
          </p:cNvSpPr>
          <p:nvPr>
            <p:ph idx="1"/>
          </p:nvPr>
        </p:nvSpPr>
        <p:spPr/>
        <p:txBody>
          <a:bodyPr/>
          <a:lstStyle/>
          <a:p>
            <a:r>
              <a:rPr lang="en-US" dirty="0" smtClean="0"/>
              <a:t>In 2007 the Federal Reserve started to inject credit into the private market </a:t>
            </a:r>
          </a:p>
          <a:p>
            <a:r>
              <a:rPr lang="en-US" dirty="0" smtClean="0"/>
              <a:t>They started lending in high grade credit markets to try to revive the commercial paper market </a:t>
            </a:r>
          </a:p>
          <a:p>
            <a:r>
              <a:rPr lang="en-US" dirty="0" smtClean="0"/>
              <a:t>Also intervened heavily in mortgage markets by purchasing mortgage agency debts directly as well as mortgage backed securities </a:t>
            </a:r>
          </a:p>
          <a:p>
            <a:r>
              <a:rPr lang="en-US" dirty="0" smtClean="0"/>
              <a:t>Since August 2007 the Federal Reserve assets have increased from 800 billion to over 2 </a:t>
            </a:r>
            <a:r>
              <a:rPr lang="en-US" dirty="0" smtClean="0"/>
              <a:t>trillion  </a:t>
            </a:r>
            <a:endParaRPr lang="en-US" dirty="0"/>
          </a:p>
        </p:txBody>
      </p:sp>
    </p:spTree>
    <p:extLst>
      <p:ext uri="{BB962C8B-B14F-4D97-AF65-F5344CB8AC3E}">
        <p14:creationId xmlns:p14="http://schemas.microsoft.com/office/powerpoint/2010/main" val="226123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Continued </a:t>
            </a:r>
            <a:endParaRPr lang="en-US" dirty="0"/>
          </a:p>
        </p:txBody>
      </p:sp>
      <p:sp>
        <p:nvSpPr>
          <p:cNvPr id="3" name="Content Placeholder 2"/>
          <p:cNvSpPr>
            <a:spLocks noGrp="1"/>
          </p:cNvSpPr>
          <p:nvPr>
            <p:ph idx="1"/>
          </p:nvPr>
        </p:nvSpPr>
        <p:spPr/>
        <p:txBody>
          <a:bodyPr/>
          <a:lstStyle/>
          <a:p>
            <a:r>
              <a:rPr lang="en-US" dirty="0" smtClean="0"/>
              <a:t>The Federal Open Market Committee (FOMC) has two distinct tools it uses for monetary policy: Short-term interest rats and Balance sheet management </a:t>
            </a:r>
          </a:p>
          <a:p>
            <a:r>
              <a:rPr lang="en-US" dirty="0" smtClean="0"/>
              <a:t>They also use Forward guidance: firms make decisions based of the FOMC statements. They shape expectations about the future plans for the behaviour of the Federal Reserve . Firms use this to make their decisions for the future </a:t>
            </a:r>
          </a:p>
          <a:p>
            <a:endParaRPr lang="en-US" dirty="0"/>
          </a:p>
        </p:txBody>
      </p:sp>
    </p:spTree>
    <p:extLst>
      <p:ext uri="{BB962C8B-B14F-4D97-AF65-F5344CB8AC3E}">
        <p14:creationId xmlns:p14="http://schemas.microsoft.com/office/powerpoint/2010/main" val="3513616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FOMC and QE</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started using QE from January 2009 through March 2010 to help financial markets function </a:t>
            </a:r>
          </a:p>
          <a:p>
            <a:r>
              <a:rPr lang="en-US" dirty="0" smtClean="0"/>
              <a:t>When long term securities are bought in the open market, the Federal Reserve credits the sellers account with more reserves </a:t>
            </a:r>
          </a:p>
          <a:p>
            <a:r>
              <a:rPr lang="en-US" dirty="0" smtClean="0"/>
              <a:t>There are now less Long term securities held by private investors and banks now hold more reserves </a:t>
            </a:r>
          </a:p>
          <a:p>
            <a:r>
              <a:rPr lang="en-US" dirty="0" smtClean="0"/>
              <a:t>However the FOMC is limited to the amount of securities it can buy </a:t>
            </a:r>
          </a:p>
          <a:p>
            <a:endParaRPr lang="en-US" dirty="0"/>
          </a:p>
        </p:txBody>
      </p:sp>
    </p:spTree>
    <p:extLst>
      <p:ext uri="{BB962C8B-B14F-4D97-AF65-F5344CB8AC3E}">
        <p14:creationId xmlns:p14="http://schemas.microsoft.com/office/powerpoint/2010/main" val="379114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QE Effect the Economy?</a:t>
            </a:r>
            <a:endParaRPr lang="en-US" dirty="0"/>
          </a:p>
        </p:txBody>
      </p:sp>
      <p:sp>
        <p:nvSpPr>
          <p:cNvPr id="3" name="Content Placeholder 2"/>
          <p:cNvSpPr>
            <a:spLocks noGrp="1"/>
          </p:cNvSpPr>
          <p:nvPr>
            <p:ph idx="1"/>
          </p:nvPr>
        </p:nvSpPr>
        <p:spPr/>
        <p:txBody>
          <a:bodyPr/>
          <a:lstStyle/>
          <a:p>
            <a:r>
              <a:rPr lang="en-US" dirty="0" smtClean="0"/>
              <a:t>1) Represents another form of forward guidance: signals that the FOMC plans to keep the Federal Reserve funds rate low </a:t>
            </a:r>
          </a:p>
          <a:p>
            <a:r>
              <a:rPr lang="en-US" dirty="0" smtClean="0"/>
              <a:t>2) Creates more reserves in bank’s accounts with the Federal Reserve: This allows the banks the create more money</a:t>
            </a:r>
          </a:p>
          <a:p>
            <a:r>
              <a:rPr lang="en-US" dirty="0" smtClean="0"/>
              <a:t>However there is close to $1 trillion excess reserves but the licenses were not being used very much. QE allows the banks to create new licenses and create more money </a:t>
            </a:r>
          </a:p>
          <a:p>
            <a:endParaRPr lang="en-US" dirty="0" smtClean="0"/>
          </a:p>
        </p:txBody>
      </p:sp>
    </p:spTree>
    <p:extLst>
      <p:ext uri="{BB962C8B-B14F-4D97-AF65-F5344CB8AC3E}">
        <p14:creationId xmlns:p14="http://schemas.microsoft.com/office/powerpoint/2010/main" val="113505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br>
              <a:rPr lang="en-US" dirty="0" smtClean="0"/>
            </a:br>
            <a:endParaRPr lang="en-US" dirty="0"/>
          </a:p>
        </p:txBody>
      </p:sp>
      <p:sp>
        <p:nvSpPr>
          <p:cNvPr id="3" name="Content Placeholder 2"/>
          <p:cNvSpPr>
            <a:spLocks noGrp="1"/>
          </p:cNvSpPr>
          <p:nvPr>
            <p:ph idx="1"/>
          </p:nvPr>
        </p:nvSpPr>
        <p:spPr/>
        <p:txBody>
          <a:bodyPr/>
          <a:lstStyle/>
          <a:p>
            <a:r>
              <a:rPr lang="en-US" dirty="0" smtClean="0"/>
              <a:t>3) Reduces exposure to the private sector to interest rate risk </a:t>
            </a:r>
          </a:p>
          <a:p>
            <a:r>
              <a:rPr lang="en-US" dirty="0" smtClean="0"/>
              <a:t>If the interest rate increases then the price of a bond will decrease </a:t>
            </a:r>
          </a:p>
          <a:p>
            <a:r>
              <a:rPr lang="en-US" dirty="0" smtClean="0"/>
              <a:t>4) The Fed can not eliminate the exposure to fluctuations in the real interest rate. But they can shift the risk. </a:t>
            </a:r>
          </a:p>
          <a:p>
            <a:r>
              <a:rPr lang="en-US" dirty="0" smtClean="0"/>
              <a:t>When long term bonds are bough the risk shifts to taxpayers </a:t>
            </a:r>
          </a:p>
          <a:p>
            <a:endParaRPr lang="en-US" dirty="0"/>
          </a:p>
        </p:txBody>
      </p:sp>
    </p:spTree>
    <p:extLst>
      <p:ext uri="{BB962C8B-B14F-4D97-AF65-F5344CB8AC3E}">
        <p14:creationId xmlns:p14="http://schemas.microsoft.com/office/powerpoint/2010/main" val="102541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a:t>
            </a:r>
            <a:endParaRPr lang="en-US" dirty="0"/>
          </a:p>
        </p:txBody>
      </p:sp>
      <p:sp>
        <p:nvSpPr>
          <p:cNvPr id="3" name="Content Placeholder 2"/>
          <p:cNvSpPr>
            <a:spLocks noGrp="1"/>
          </p:cNvSpPr>
          <p:nvPr>
            <p:ph idx="1"/>
          </p:nvPr>
        </p:nvSpPr>
        <p:spPr/>
        <p:txBody>
          <a:bodyPr/>
          <a:lstStyle/>
          <a:p>
            <a:r>
              <a:rPr lang="en-US" dirty="0" smtClean="0"/>
              <a:t>Actions of a Central bank, currency board or other regulatory committee that determine the size and rate of growth of the money supply</a:t>
            </a:r>
          </a:p>
          <a:p>
            <a:r>
              <a:rPr lang="en-US" dirty="0" smtClean="0"/>
              <a:t>Often target inflation rate or interest rate to ensure price stability </a:t>
            </a:r>
          </a:p>
          <a:p>
            <a:r>
              <a:rPr lang="en-US" dirty="0" smtClean="0"/>
              <a:t>Can serve to promote economic growth during periods of recession </a:t>
            </a:r>
          </a:p>
          <a:p>
            <a:r>
              <a:rPr lang="en-US" dirty="0" smtClean="0"/>
              <a:t>Stabilize periods of high inflation </a:t>
            </a:r>
          </a:p>
          <a:p>
            <a:endParaRPr lang="en-US" dirty="0" smtClean="0"/>
          </a:p>
          <a:p>
            <a:pPr marL="0" indent="0">
              <a:buNone/>
            </a:pPr>
            <a:endParaRPr lang="en-US" dirty="0" smtClean="0"/>
          </a:p>
        </p:txBody>
      </p:sp>
    </p:spTree>
    <p:extLst>
      <p:ext uri="{BB962C8B-B14F-4D97-AF65-F5344CB8AC3E}">
        <p14:creationId xmlns:p14="http://schemas.microsoft.com/office/powerpoint/2010/main" val="2642223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Rate Risks</a:t>
            </a:r>
            <a:endParaRPr lang="en-US" dirty="0"/>
          </a:p>
        </p:txBody>
      </p:sp>
      <p:sp>
        <p:nvSpPr>
          <p:cNvPr id="3" name="Content Placeholder 2"/>
          <p:cNvSpPr>
            <a:spLocks noGrp="1"/>
          </p:cNvSpPr>
          <p:nvPr>
            <p:ph idx="1"/>
          </p:nvPr>
        </p:nvSpPr>
        <p:spPr/>
        <p:txBody>
          <a:bodyPr>
            <a:normAutofit lnSpcReduction="10000"/>
          </a:bodyPr>
          <a:lstStyle/>
          <a:p>
            <a:r>
              <a:rPr lang="en-US" dirty="0" smtClean="0"/>
              <a:t>If a government buys short term debt, it exposes taxpayers to interest rate risk </a:t>
            </a:r>
          </a:p>
          <a:p>
            <a:r>
              <a:rPr lang="en-US" dirty="0" smtClean="0"/>
              <a:t>If they buy long-term debt it exposes the bondholders to interest rate </a:t>
            </a:r>
          </a:p>
          <a:p>
            <a:r>
              <a:rPr lang="en-US" dirty="0" smtClean="0"/>
              <a:t>QE is a special case: When the Federal Reserve buys long-term government debt from the private market, the interest rate shifts from bondholders to taxpayers </a:t>
            </a:r>
          </a:p>
          <a:p>
            <a:r>
              <a:rPr lang="en-US" dirty="0" smtClean="0"/>
              <a:t>QE strongest effect some argue is those that are associated with forward guidance </a:t>
            </a:r>
            <a:endParaRPr lang="en-US" dirty="0"/>
          </a:p>
        </p:txBody>
      </p:sp>
    </p:spTree>
    <p:extLst>
      <p:ext uri="{BB962C8B-B14F-4D97-AF65-F5344CB8AC3E}">
        <p14:creationId xmlns:p14="http://schemas.microsoft.com/office/powerpoint/2010/main" val="1440395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Quantitative Easing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U.S. Federal Reserve bought over $1.5 trillion worth of agency debt, agency mortgage backed securities and treasuries </a:t>
            </a:r>
          </a:p>
          <a:p>
            <a:r>
              <a:rPr lang="en-US" dirty="0" smtClean="0"/>
              <a:t>Financial Markets were </a:t>
            </a:r>
            <a:r>
              <a:rPr lang="en-US" dirty="0" smtClean="0"/>
              <a:t>functioning </a:t>
            </a:r>
            <a:r>
              <a:rPr lang="en-US" dirty="0" smtClean="0"/>
              <a:t>better after QE, </a:t>
            </a:r>
            <a:r>
              <a:rPr lang="en-US" dirty="0" smtClean="0"/>
              <a:t>but it is unknown if this was due to QE</a:t>
            </a:r>
            <a:endParaRPr lang="en-US" dirty="0"/>
          </a:p>
          <a:p>
            <a:r>
              <a:rPr lang="en-US" dirty="0" smtClean="0"/>
              <a:t>Ultimate macroeconomic effect depends on the extent of which the extra tax risk deters economic activity. There is little known as to the effect of this.</a:t>
            </a:r>
          </a:p>
          <a:p>
            <a:r>
              <a:rPr lang="en-US" dirty="0" smtClean="0"/>
              <a:t>The effect the U.S. QE had on large scale asset purchases program is not </a:t>
            </a:r>
            <a:r>
              <a:rPr lang="en-US" dirty="0" smtClean="0"/>
              <a:t>known, and many debate whether QE</a:t>
            </a:r>
            <a:endParaRPr lang="en-US" dirty="0" smtClean="0"/>
          </a:p>
          <a:p>
            <a:pPr marL="0" indent="0">
              <a:buNone/>
            </a:pPr>
            <a:endParaRPr lang="en-US" dirty="0" smtClean="0"/>
          </a:p>
        </p:txBody>
      </p:sp>
    </p:spTree>
    <p:extLst>
      <p:ext uri="{BB962C8B-B14F-4D97-AF65-F5344CB8AC3E}">
        <p14:creationId xmlns:p14="http://schemas.microsoft.com/office/powerpoint/2010/main" val="345986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Monetary Policy</a:t>
            </a:r>
            <a:endParaRPr lang="en-US" dirty="0"/>
          </a:p>
        </p:txBody>
      </p:sp>
      <p:sp>
        <p:nvSpPr>
          <p:cNvPr id="3" name="Content Placeholder 2"/>
          <p:cNvSpPr>
            <a:spLocks noGrp="1"/>
          </p:cNvSpPr>
          <p:nvPr>
            <p:ph idx="1"/>
          </p:nvPr>
        </p:nvSpPr>
        <p:spPr/>
        <p:txBody>
          <a:bodyPr>
            <a:normAutofit lnSpcReduction="10000"/>
          </a:bodyPr>
          <a:lstStyle/>
          <a:p>
            <a:r>
              <a:rPr lang="en-US" dirty="0" smtClean="0"/>
              <a:t>Inflation-Control target is the main policy </a:t>
            </a:r>
          </a:p>
          <a:p>
            <a:r>
              <a:rPr lang="en-US" dirty="0" smtClean="0"/>
              <a:t>Target is around 2% </a:t>
            </a:r>
          </a:p>
          <a:p>
            <a:r>
              <a:rPr lang="en-US" dirty="0" smtClean="0"/>
              <a:t>The overnight interest rate is the benchmark for loans, mortgages and other forms of lending </a:t>
            </a:r>
          </a:p>
          <a:p>
            <a:r>
              <a:rPr lang="en-US" dirty="0" smtClean="0"/>
              <a:t>To achieve the target inflation the </a:t>
            </a:r>
            <a:r>
              <a:rPr lang="en-US" dirty="0" err="1" smtClean="0"/>
              <a:t>BoC</a:t>
            </a:r>
            <a:r>
              <a:rPr lang="en-US" dirty="0" smtClean="0"/>
              <a:t> adjusts the overnight interest rate </a:t>
            </a:r>
          </a:p>
          <a:p>
            <a:r>
              <a:rPr lang="en-US" dirty="0" smtClean="0"/>
              <a:t>The </a:t>
            </a:r>
            <a:r>
              <a:rPr lang="en-US" dirty="0" err="1" smtClean="0"/>
              <a:t>BoC</a:t>
            </a:r>
            <a:r>
              <a:rPr lang="en-US" dirty="0" smtClean="0"/>
              <a:t> has bought more than $30 billion in various securities from private intuitions to try to easy credit pressures </a:t>
            </a:r>
            <a:endParaRPr lang="en-US" dirty="0"/>
          </a:p>
        </p:txBody>
      </p:sp>
    </p:spTree>
    <p:extLst>
      <p:ext uri="{BB962C8B-B14F-4D97-AF65-F5344CB8AC3E}">
        <p14:creationId xmlns:p14="http://schemas.microsoft.com/office/powerpoint/2010/main" val="3050931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 and QE</a:t>
            </a:r>
            <a:endParaRPr lang="en-US" dirty="0"/>
          </a:p>
        </p:txBody>
      </p:sp>
      <p:sp>
        <p:nvSpPr>
          <p:cNvPr id="3" name="Content Placeholder 2"/>
          <p:cNvSpPr>
            <a:spLocks noGrp="1"/>
          </p:cNvSpPr>
          <p:nvPr>
            <p:ph idx="1"/>
          </p:nvPr>
        </p:nvSpPr>
        <p:spPr/>
        <p:txBody>
          <a:bodyPr>
            <a:normAutofit lnSpcReduction="10000"/>
          </a:bodyPr>
          <a:lstStyle/>
          <a:p>
            <a:r>
              <a:rPr lang="en-US" dirty="0" smtClean="0"/>
              <a:t>Canada has not used QE, but there has been lots of discussion about it. </a:t>
            </a:r>
          </a:p>
          <a:p>
            <a:r>
              <a:rPr lang="en-US" dirty="0" smtClean="0"/>
              <a:t>Some believe that QE will not help the economy </a:t>
            </a:r>
          </a:p>
          <a:p>
            <a:r>
              <a:rPr lang="en-US" dirty="0" smtClean="0"/>
              <a:t>QE would give banks ability to increase lending. It would increase the </a:t>
            </a:r>
            <a:r>
              <a:rPr lang="en-US" dirty="0" err="1" smtClean="0"/>
              <a:t>BoC</a:t>
            </a:r>
            <a:r>
              <a:rPr lang="en-US" dirty="0" smtClean="0"/>
              <a:t> supply of money to particular markets and driving down the interest rate on those securities </a:t>
            </a:r>
          </a:p>
          <a:p>
            <a:r>
              <a:rPr lang="en-US" dirty="0" smtClean="0"/>
              <a:t>It is believed that QE would: increase the money supply and decreased interest rates in areas the </a:t>
            </a:r>
            <a:r>
              <a:rPr lang="en-US" dirty="0" err="1" smtClean="0"/>
              <a:t>BoC</a:t>
            </a:r>
            <a:r>
              <a:rPr lang="en-US" dirty="0" smtClean="0"/>
              <a:t> usually has no influence over. </a:t>
            </a:r>
            <a:endParaRPr lang="en-US" dirty="0"/>
          </a:p>
        </p:txBody>
      </p:sp>
    </p:spTree>
    <p:extLst>
      <p:ext uri="{BB962C8B-B14F-4D97-AF65-F5344CB8AC3E}">
        <p14:creationId xmlns:p14="http://schemas.microsoft.com/office/powerpoint/2010/main" val="379155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a:t>
            </a:r>
            <a:r>
              <a:rPr lang="en-US" dirty="0" smtClean="0"/>
              <a:t>Unconventional Monetary Policy be the Norm?</a:t>
            </a:r>
            <a:endParaRPr lang="en-US" dirty="0"/>
          </a:p>
        </p:txBody>
      </p:sp>
      <p:sp>
        <p:nvSpPr>
          <p:cNvPr id="3" name="Content Placeholder 2"/>
          <p:cNvSpPr>
            <a:spLocks noGrp="1"/>
          </p:cNvSpPr>
          <p:nvPr>
            <p:ph idx="1"/>
          </p:nvPr>
        </p:nvSpPr>
        <p:spPr/>
        <p:txBody>
          <a:bodyPr/>
          <a:lstStyle/>
          <a:p>
            <a:r>
              <a:rPr lang="en-US" dirty="0" smtClean="0"/>
              <a:t>The IMF has noted that central banks of advanced economies use unconventional tools to: restore proper functioning of financial markets, as well as to provide further monetary policy accommodation </a:t>
            </a:r>
          </a:p>
          <a:p>
            <a:r>
              <a:rPr lang="en-US" dirty="0" smtClean="0"/>
              <a:t>Most economists agree that QE increased asset prices, and affected economies positively </a:t>
            </a:r>
          </a:p>
          <a:p>
            <a:r>
              <a:rPr lang="en-US" dirty="0" smtClean="0"/>
              <a:t>The IMF has recommended aggressive QE </a:t>
            </a:r>
          </a:p>
          <a:p>
            <a:r>
              <a:rPr lang="en-US" dirty="0" smtClean="0"/>
              <a:t>Will Canada switch to QE to help pull the Canadian Economy out of negative growth?</a:t>
            </a:r>
          </a:p>
          <a:p>
            <a:endParaRPr lang="en-US" dirty="0" smtClean="0"/>
          </a:p>
          <a:p>
            <a:endParaRPr lang="en-US" dirty="0"/>
          </a:p>
        </p:txBody>
      </p:sp>
    </p:spTree>
    <p:extLst>
      <p:ext uri="{BB962C8B-B14F-4D97-AF65-F5344CB8AC3E}">
        <p14:creationId xmlns:p14="http://schemas.microsoft.com/office/powerpoint/2010/main" val="4127927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Monetary Policy</a:t>
            </a:r>
            <a:endParaRPr lang="en-US" dirty="0"/>
          </a:p>
        </p:txBody>
      </p:sp>
      <p:sp>
        <p:nvSpPr>
          <p:cNvPr id="3" name="Content Placeholder 2"/>
          <p:cNvSpPr>
            <a:spLocks noGrp="1"/>
          </p:cNvSpPr>
          <p:nvPr>
            <p:ph idx="1"/>
          </p:nvPr>
        </p:nvSpPr>
        <p:spPr/>
        <p:txBody>
          <a:bodyPr>
            <a:normAutofit/>
          </a:bodyPr>
          <a:lstStyle/>
          <a:p>
            <a:r>
              <a:rPr lang="en-US" dirty="0" smtClean="0"/>
              <a:t>Maintained through actions such as: </a:t>
            </a:r>
          </a:p>
          <a:p>
            <a:r>
              <a:rPr lang="en-US" sz="1800" dirty="0" smtClean="0"/>
              <a:t>Modifying the interest rate </a:t>
            </a:r>
          </a:p>
          <a:p>
            <a:r>
              <a:rPr lang="en-US" sz="1800" dirty="0" smtClean="0"/>
              <a:t>Buying or selling government bonds </a:t>
            </a:r>
          </a:p>
          <a:p>
            <a:r>
              <a:rPr lang="en-US" sz="1800" dirty="0" smtClean="0"/>
              <a:t>Changing the amount of money banks require to keep in reserve </a:t>
            </a:r>
          </a:p>
          <a:p>
            <a:r>
              <a:rPr lang="en-US" sz="1800" dirty="0" smtClean="0"/>
              <a:t>Changing the </a:t>
            </a:r>
            <a:r>
              <a:rPr lang="en-US" sz="1800" dirty="0" smtClean="0"/>
              <a:t>money supply through open market operations </a:t>
            </a:r>
          </a:p>
          <a:p>
            <a:r>
              <a:rPr lang="en-US" sz="1800" dirty="0" smtClean="0"/>
              <a:t> </a:t>
            </a:r>
            <a:r>
              <a:rPr lang="en-US" sz="1800" b="1" dirty="0" smtClean="0"/>
              <a:t>Open market operations: </a:t>
            </a:r>
            <a:r>
              <a:rPr lang="en-US" sz="1800" dirty="0" smtClean="0"/>
              <a:t>buying and selling of government securities in the open market to increase or contract the amount of money in the banking system</a:t>
            </a:r>
          </a:p>
        </p:txBody>
      </p:sp>
    </p:spTree>
    <p:extLst>
      <p:ext uri="{BB962C8B-B14F-4D97-AF65-F5344CB8AC3E}">
        <p14:creationId xmlns:p14="http://schemas.microsoft.com/office/powerpoint/2010/main" val="151965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Monetary Policy</a:t>
            </a:r>
            <a:endParaRPr lang="en-US" dirty="0"/>
          </a:p>
        </p:txBody>
      </p:sp>
      <p:sp>
        <p:nvSpPr>
          <p:cNvPr id="3" name="Content Placeholder 2"/>
          <p:cNvSpPr>
            <a:spLocks noGrp="1"/>
          </p:cNvSpPr>
          <p:nvPr>
            <p:ph idx="1"/>
          </p:nvPr>
        </p:nvSpPr>
        <p:spPr>
          <a:xfrm>
            <a:off x="549274" y="1600200"/>
            <a:ext cx="8305847" cy="4853041"/>
          </a:xfrm>
        </p:spPr>
        <p:txBody>
          <a:bodyPr/>
          <a:lstStyle/>
          <a:p>
            <a:pPr marL="0" indent="0">
              <a:buNone/>
            </a:pPr>
            <a:r>
              <a:rPr lang="en-US" sz="2800" dirty="0" smtClean="0"/>
              <a:t>Advantages </a:t>
            </a:r>
          </a:p>
          <a:p>
            <a:r>
              <a:rPr lang="en-US" sz="2000" dirty="0" smtClean="0"/>
              <a:t>Interest rate targeting controls inflation. A small amount of inflation is healthy for a growing economy</a:t>
            </a:r>
          </a:p>
          <a:p>
            <a:r>
              <a:rPr lang="en-US" sz="2000" dirty="0" smtClean="0"/>
              <a:t>Implemented </a:t>
            </a:r>
            <a:r>
              <a:rPr lang="en-US" sz="2000" dirty="0"/>
              <a:t>f</a:t>
            </a:r>
            <a:r>
              <a:rPr lang="en-US" sz="2000" dirty="0" smtClean="0"/>
              <a:t>airly </a:t>
            </a:r>
            <a:r>
              <a:rPr lang="en-US" sz="2000" dirty="0"/>
              <a:t>e</a:t>
            </a:r>
            <a:r>
              <a:rPr lang="en-US" sz="2000" dirty="0" smtClean="0"/>
              <a:t>asily. Central banks can often just signal their intentions to </a:t>
            </a:r>
            <a:r>
              <a:rPr lang="en-US" sz="2000" dirty="0" smtClean="0"/>
              <a:t>the market and see </a:t>
            </a:r>
            <a:r>
              <a:rPr lang="en-US" sz="2000" dirty="0" smtClean="0"/>
              <a:t>results. </a:t>
            </a:r>
          </a:p>
          <a:p>
            <a:r>
              <a:rPr lang="en-US" sz="2000" dirty="0" smtClean="0"/>
              <a:t>Weakening the </a:t>
            </a:r>
            <a:r>
              <a:rPr lang="en-US" sz="2000" dirty="0" smtClean="0"/>
              <a:t>currency can increase exports </a:t>
            </a:r>
          </a:p>
          <a:p>
            <a:pPr>
              <a:buFont typeface="Arial"/>
              <a:buChar char="•"/>
            </a:pPr>
            <a:endParaRPr lang="en-US" sz="1800" dirty="0" smtClean="0"/>
          </a:p>
        </p:txBody>
      </p:sp>
    </p:spTree>
    <p:extLst>
      <p:ext uri="{BB962C8B-B14F-4D97-AF65-F5344CB8AC3E}">
        <p14:creationId xmlns:p14="http://schemas.microsoft.com/office/powerpoint/2010/main" val="71297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Monetary Policy </a:t>
            </a:r>
            <a:endParaRPr lang="en-US" dirty="0"/>
          </a:p>
        </p:txBody>
      </p:sp>
      <p:sp>
        <p:nvSpPr>
          <p:cNvPr id="3" name="Content Placeholder 2"/>
          <p:cNvSpPr>
            <a:spLocks noGrp="1"/>
          </p:cNvSpPr>
          <p:nvPr>
            <p:ph idx="1"/>
          </p:nvPr>
        </p:nvSpPr>
        <p:spPr/>
        <p:txBody>
          <a:bodyPr/>
          <a:lstStyle/>
          <a:p>
            <a:pPr marL="0" indent="0">
              <a:buNone/>
            </a:pPr>
            <a:r>
              <a:rPr lang="en-US" dirty="0" smtClean="0"/>
              <a:t>Disadvantages </a:t>
            </a:r>
          </a:p>
          <a:p>
            <a:r>
              <a:rPr lang="en-US" dirty="0" smtClean="0"/>
              <a:t>Risk of Hyperinflation </a:t>
            </a:r>
          </a:p>
          <a:p>
            <a:r>
              <a:rPr lang="en-US" dirty="0" smtClean="0"/>
              <a:t>Time Lag </a:t>
            </a:r>
          </a:p>
          <a:p>
            <a:r>
              <a:rPr lang="en-US" dirty="0" smtClean="0"/>
              <a:t>Technical Limitations: Interest rates can only be lowered nominally to 0% </a:t>
            </a:r>
          </a:p>
          <a:p>
            <a:r>
              <a:rPr lang="en-US" dirty="0" smtClean="0"/>
              <a:t>Conventional monetary tools in a deep recession or an economic crisis can become limited in their usefulness </a:t>
            </a:r>
            <a:endParaRPr lang="en-US" dirty="0"/>
          </a:p>
        </p:txBody>
      </p:sp>
    </p:spTree>
    <p:extLst>
      <p:ext uri="{BB962C8B-B14F-4D97-AF65-F5344CB8AC3E}">
        <p14:creationId xmlns:p14="http://schemas.microsoft.com/office/powerpoint/2010/main" val="385797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Unconventional Monetary Policy </a:t>
            </a:r>
            <a:endParaRPr lang="en-US" dirty="0"/>
          </a:p>
        </p:txBody>
      </p:sp>
      <p:sp>
        <p:nvSpPr>
          <p:cNvPr id="3" name="Content Placeholder 2"/>
          <p:cNvSpPr>
            <a:spLocks noGrp="1"/>
          </p:cNvSpPr>
          <p:nvPr>
            <p:ph idx="1"/>
          </p:nvPr>
        </p:nvSpPr>
        <p:spPr/>
        <p:txBody>
          <a:bodyPr>
            <a:normAutofit fontScale="85000" lnSpcReduction="20000"/>
          </a:bodyPr>
          <a:lstStyle/>
          <a:p>
            <a:r>
              <a:rPr lang="en-US" dirty="0"/>
              <a:t>U</a:t>
            </a:r>
            <a:r>
              <a:rPr lang="en-US" dirty="0" smtClean="0"/>
              <a:t>nconventional polices can be defined as policies that directly target the cost and availability of external finance to banks, households, and non-financial companies </a:t>
            </a:r>
          </a:p>
          <a:p>
            <a:r>
              <a:rPr lang="en-US" dirty="0" smtClean="0"/>
              <a:t>Can be seen as an attempt to reduce the spreads between various forms of external finance </a:t>
            </a:r>
          </a:p>
          <a:p>
            <a:r>
              <a:rPr lang="en-US" sz="2200" dirty="0" smtClean="0"/>
              <a:t>Generally</a:t>
            </a:r>
            <a:r>
              <a:rPr lang="en-US" sz="2200" dirty="0"/>
              <a:t>, two reasons conventional polices don</a:t>
            </a:r>
            <a:r>
              <a:rPr lang="fr-FR" sz="2200" dirty="0"/>
              <a:t>’</a:t>
            </a:r>
            <a:r>
              <a:rPr lang="en-US" sz="2200" dirty="0"/>
              <a:t>t work </a:t>
            </a:r>
            <a:endParaRPr lang="en-US" sz="2200" dirty="0" smtClean="0"/>
          </a:p>
          <a:p>
            <a:pPr marL="457200" indent="-457200">
              <a:buFont typeface="+mj-lt"/>
              <a:buAutoNum type="arabicPeriod"/>
            </a:pPr>
            <a:r>
              <a:rPr lang="en-US" sz="2000" dirty="0" smtClean="0"/>
              <a:t>The economic shock is so powerful that the nominal interest rate needs to be brought to 0%. Once at 0% only unconventional policies can work </a:t>
            </a:r>
          </a:p>
          <a:p>
            <a:pPr marL="457200" indent="-457200">
              <a:buFont typeface="+mj-lt"/>
              <a:buAutoNum type="arabicPeriod"/>
            </a:pPr>
            <a:r>
              <a:rPr lang="en-US" sz="2000" dirty="0" smtClean="0"/>
              <a:t>Interest rates are above 0% but monetary policy transmission process is significantly impaired </a:t>
            </a:r>
          </a:p>
          <a:p>
            <a:pPr>
              <a:buFont typeface="Arial"/>
              <a:buChar char="•"/>
            </a:pPr>
            <a:r>
              <a:rPr lang="en-US" sz="1900" dirty="0" smtClean="0"/>
              <a:t>If transmission process is impaired, the two options are: decrease short-term nominal interest rate or use unconventional policies </a:t>
            </a:r>
          </a:p>
          <a:p>
            <a:pPr>
              <a:buFont typeface="Arial"/>
              <a:buChar char="•"/>
            </a:pPr>
            <a:endParaRPr lang="en-US" sz="1600" dirty="0" smtClean="0"/>
          </a:p>
        </p:txBody>
      </p:sp>
    </p:spTree>
    <p:extLst>
      <p:ext uri="{BB962C8B-B14F-4D97-AF65-F5344CB8AC3E}">
        <p14:creationId xmlns:p14="http://schemas.microsoft.com/office/powerpoint/2010/main" val="74846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Lender of Last Resort (LLR)</a:t>
            </a:r>
            <a:endParaRPr lang="en-US" dirty="0"/>
          </a:p>
        </p:txBody>
      </p:sp>
      <p:sp>
        <p:nvSpPr>
          <p:cNvPr id="3" name="Content Placeholder 2"/>
          <p:cNvSpPr>
            <a:spLocks noGrp="1"/>
          </p:cNvSpPr>
          <p:nvPr>
            <p:ph idx="1"/>
          </p:nvPr>
        </p:nvSpPr>
        <p:spPr/>
        <p:txBody>
          <a:bodyPr/>
          <a:lstStyle/>
          <a:p>
            <a:r>
              <a:rPr lang="en-US" dirty="0" smtClean="0"/>
              <a:t>When an institution, generally a Central Bank, that offers loans to banks or other eligible institutions that are experiencing financial difficultly or considered high risk, or near collapse </a:t>
            </a:r>
          </a:p>
          <a:p>
            <a:r>
              <a:rPr lang="en-US" dirty="0" smtClean="0"/>
              <a:t>The central banks act as the ultimate source of credit</a:t>
            </a:r>
          </a:p>
          <a:p>
            <a:r>
              <a:rPr lang="en-US" dirty="0" smtClean="0"/>
              <a:t>Give loans to institutions whose failure to obtain credit would have destabilizing effects on either the national or regional economy </a:t>
            </a:r>
            <a:endParaRPr lang="en-US" dirty="0"/>
          </a:p>
        </p:txBody>
      </p:sp>
    </p:spTree>
    <p:extLst>
      <p:ext uri="{BB962C8B-B14F-4D97-AF65-F5344CB8AC3E}">
        <p14:creationId xmlns:p14="http://schemas.microsoft.com/office/powerpoint/2010/main" val="211662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of Canada and LLR</a:t>
            </a:r>
            <a:endParaRPr lang="en-US" dirty="0"/>
          </a:p>
        </p:txBody>
      </p:sp>
      <p:sp>
        <p:nvSpPr>
          <p:cNvPr id="3" name="Content Placeholder 2"/>
          <p:cNvSpPr>
            <a:spLocks noGrp="1"/>
          </p:cNvSpPr>
          <p:nvPr>
            <p:ph idx="1"/>
          </p:nvPr>
        </p:nvSpPr>
        <p:spPr/>
        <p:txBody>
          <a:bodyPr>
            <a:normAutofit/>
          </a:bodyPr>
          <a:lstStyle/>
          <a:p>
            <a:r>
              <a:rPr lang="en-US" dirty="0" smtClean="0"/>
              <a:t>Has 3 distinct roles </a:t>
            </a:r>
          </a:p>
          <a:p>
            <a:r>
              <a:rPr lang="en-US" sz="2000" dirty="0" smtClean="0"/>
              <a:t>1) Facilitates the settlement of payment systems by routinely extending overnight credit to participants in the Large Value Transfer system through Standing Liquidity Facility (SLF) to cover temporary end of the day short falls </a:t>
            </a:r>
            <a:r>
              <a:rPr lang="en-US" sz="2000" dirty="0"/>
              <a:t> </a:t>
            </a:r>
            <a:endParaRPr lang="en-US" sz="2000" dirty="0" smtClean="0"/>
          </a:p>
          <a:p>
            <a:r>
              <a:rPr lang="en-US" sz="2000" dirty="0" smtClean="0"/>
              <a:t>2) For institutions requiring more substantial and prolonged credit the bank can provide Emergency Lending Assistance (ELA). The intention is to overcome a market failure associated with financial institutions that have a significant share of their liabilities as deposits. Generally have highly non-liquid assets </a:t>
            </a:r>
            <a:endParaRPr lang="en-US" sz="2000" dirty="0"/>
          </a:p>
        </p:txBody>
      </p:sp>
    </p:spTree>
    <p:extLst>
      <p:ext uri="{BB962C8B-B14F-4D97-AF65-F5344CB8AC3E}">
        <p14:creationId xmlns:p14="http://schemas.microsoft.com/office/powerpoint/2010/main" val="379987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of Canada and LLR </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3) Conditions of severe and unusual stress on financial systems more generally, the bank has the authority to provide liquidity through outright purchases of a wide variety of securities </a:t>
            </a:r>
          </a:p>
          <a:p>
            <a:r>
              <a:rPr lang="en-US" sz="2000" dirty="0" smtClean="0"/>
              <a:t>Can be issues by any Canadian or foreign entity. They do not have to be financial firms </a:t>
            </a:r>
          </a:p>
          <a:p>
            <a:r>
              <a:rPr lang="en-US" sz="2000" dirty="0" smtClean="0"/>
              <a:t>Bank of Canada Act requires lending to be secured by collateral </a:t>
            </a:r>
          </a:p>
          <a:p>
            <a:r>
              <a:rPr lang="en-US" sz="2000" dirty="0" smtClean="0"/>
              <a:t>ELA is designed to address a particular kind of market failure for institutions that issue deposits and hold a portfolio of non-marketable assets that dominates it operations. ELA is rare and more risky that SLF</a:t>
            </a:r>
          </a:p>
          <a:p>
            <a:pPr marL="0" indent="0">
              <a:buNone/>
            </a:pPr>
            <a:endParaRPr lang="en-US" sz="2000" dirty="0"/>
          </a:p>
        </p:txBody>
      </p:sp>
    </p:spTree>
    <p:extLst>
      <p:ext uri="{BB962C8B-B14F-4D97-AF65-F5344CB8AC3E}">
        <p14:creationId xmlns:p14="http://schemas.microsoft.com/office/powerpoint/2010/main" val="2811507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3073</TotalTime>
  <Words>1728</Words>
  <Application>Microsoft Macintosh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Breeze</vt:lpstr>
      <vt:lpstr>Does Unconventional Monetary Policy have Real Effects? </vt:lpstr>
      <vt:lpstr>Monetary Policy</vt:lpstr>
      <vt:lpstr>Conventional Monetary Policy</vt:lpstr>
      <vt:lpstr>Conventional Monetary Policy</vt:lpstr>
      <vt:lpstr>Conventional Monetary Policy </vt:lpstr>
      <vt:lpstr>Unconventional Monetary Policy </vt:lpstr>
      <vt:lpstr>Lender of Last Resort (LLR)</vt:lpstr>
      <vt:lpstr>Bank of Canada and LLR</vt:lpstr>
      <vt:lpstr>Bank of Canada and LLR </vt:lpstr>
      <vt:lpstr>Emergency Lending Assistance</vt:lpstr>
      <vt:lpstr>United States</vt:lpstr>
      <vt:lpstr>Quantitative Easing</vt:lpstr>
      <vt:lpstr>Quantitative Easing Continued</vt:lpstr>
      <vt:lpstr>Risks of Quantitative Easing </vt:lpstr>
      <vt:lpstr>United States and Quantitative Easing</vt:lpstr>
      <vt:lpstr>United States Continued </vt:lpstr>
      <vt:lpstr>FOMC and QE</vt:lpstr>
      <vt:lpstr>How Does QE Effect the Economy?</vt:lpstr>
      <vt:lpstr>Continued  </vt:lpstr>
      <vt:lpstr>Interest Rate Risks</vt:lpstr>
      <vt:lpstr>Effects of Quantitative Easing</vt:lpstr>
      <vt:lpstr>Canada’s Monetary Policy</vt:lpstr>
      <vt:lpstr>Canada and QE</vt:lpstr>
      <vt:lpstr>Will Unconventional Monetary Policy be the Norm?</vt:lpstr>
    </vt:vector>
  </TitlesOfParts>
  <Company>Queens Univeristy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Unconventional Monetary Policy have Real Effects? </dc:title>
  <dc:creator>Denesha Doman</dc:creator>
  <cp:lastModifiedBy>Denesha Doman</cp:lastModifiedBy>
  <cp:revision>34</cp:revision>
  <dcterms:created xsi:type="dcterms:W3CDTF">2015-10-01T00:53:42Z</dcterms:created>
  <dcterms:modified xsi:type="dcterms:W3CDTF">2015-10-06T12:32:00Z</dcterms:modified>
</cp:coreProperties>
</file>