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06" r:id="rId3"/>
    <p:sldId id="311" r:id="rId4"/>
    <p:sldId id="313" r:id="rId5"/>
    <p:sldId id="301" r:id="rId6"/>
    <p:sldId id="299" r:id="rId7"/>
    <p:sldId id="315" r:id="rId8"/>
    <p:sldId id="308" r:id="rId9"/>
    <p:sldId id="314" r:id="rId10"/>
    <p:sldId id="298" r:id="rId11"/>
    <p:sldId id="302" r:id="rId12"/>
    <p:sldId id="29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6B42BE-E8C0-CE4B-A22B-08017B4EAC76}">
          <p14:sldIdLst>
            <p14:sldId id="256"/>
            <p14:sldId id="306"/>
            <p14:sldId id="311"/>
            <p14:sldId id="313"/>
            <p14:sldId id="301"/>
            <p14:sldId id="299"/>
            <p14:sldId id="315"/>
            <p14:sldId id="308"/>
            <p14:sldId id="314"/>
            <p14:sldId id="298"/>
            <p14:sldId id="302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66"/>
    <a:srgbClr val="66FF33"/>
    <a:srgbClr val="1F3957"/>
    <a:srgbClr val="2B3F51"/>
    <a:srgbClr val="9D663E"/>
    <a:srgbClr val="D55B1A"/>
    <a:srgbClr val="F5811C"/>
    <a:srgbClr val="F29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9" autoAdjust="0"/>
    <p:restoredTop sz="95179" autoAdjust="0"/>
  </p:normalViewPr>
  <p:slideViewPr>
    <p:cSldViewPr snapToObjects="1">
      <p:cViewPr varScale="1">
        <p:scale>
          <a:sx n="91" d="100"/>
          <a:sy n="91" d="100"/>
        </p:scale>
        <p:origin x="1704" y="176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imon's%20Macbook:Users:sfriedli:Desktop:Econ%20421:Central%20Bank%20-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Graph!$C$7</c:f>
              <c:strCache>
                <c:ptCount val="1"/>
                <c:pt idx="0">
                  <c:v>Federal Reserve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0.0446636762368956"/>
                  <c:y val="-0.029810772702868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Graph!$D$6:$F$6</c:f>
              <c:numCache>
                <c:formatCode>General</c:formatCode>
                <c:ptCount val="3"/>
                <c:pt idx="0">
                  <c:v>2004.0</c:v>
                </c:pt>
                <c:pt idx="1">
                  <c:v>2009.0</c:v>
                </c:pt>
                <c:pt idx="2">
                  <c:v>2014.0</c:v>
                </c:pt>
              </c:numCache>
            </c:numRef>
          </c:cat>
          <c:val>
            <c:numRef>
              <c:f>Graph!$D$7:$F$7</c:f>
              <c:numCache>
                <c:formatCode>General</c:formatCode>
                <c:ptCount val="3"/>
                <c:pt idx="0">
                  <c:v>8.1E11</c:v>
                </c:pt>
                <c:pt idx="1">
                  <c:v>2.235E12</c:v>
                </c:pt>
                <c:pt idx="2">
                  <c:v>4.497E12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Graph!$C$8</c:f>
              <c:strCache>
                <c:ptCount val="1"/>
                <c:pt idx="0">
                  <c:v>Bank of Canada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Graph!$D$6:$F$6</c:f>
              <c:numCache>
                <c:formatCode>General</c:formatCode>
                <c:ptCount val="3"/>
                <c:pt idx="0">
                  <c:v>2004.0</c:v>
                </c:pt>
                <c:pt idx="1">
                  <c:v>2009.0</c:v>
                </c:pt>
                <c:pt idx="2">
                  <c:v>2014.0</c:v>
                </c:pt>
              </c:numCache>
            </c:numRef>
          </c:cat>
          <c:val>
            <c:numRef>
              <c:f>Graph!$D$8:$F$8</c:f>
              <c:numCache>
                <c:formatCode>General</c:formatCode>
                <c:ptCount val="3"/>
                <c:pt idx="0">
                  <c:v>4.6E10</c:v>
                </c:pt>
                <c:pt idx="1">
                  <c:v>7.1E10</c:v>
                </c:pt>
                <c:pt idx="2">
                  <c:v>9.4E10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29597712"/>
        <c:axId val="-2146093104"/>
      </c:lineChart>
      <c:catAx>
        <c:axId val="2129597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-2146093104"/>
        <c:crosses val="autoZero"/>
        <c:auto val="1"/>
        <c:lblAlgn val="ctr"/>
        <c:lblOffset val="100"/>
        <c:noMultiLvlLbl val="0"/>
      </c:catAx>
      <c:valAx>
        <c:axId val="-21460931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 Assets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129597712"/>
        <c:crosses val="autoZero"/>
        <c:crossBetween val="between"/>
        <c:dispUnits>
          <c:builtInUnit val="billions"/>
          <c:dispUnitsLbl/>
        </c:dispUnits>
      </c:valAx>
    </c:plotArea>
    <c:legend>
      <c:legendPos val="t"/>
      <c:layout>
        <c:manualLayout>
          <c:xMode val="edge"/>
          <c:yMode val="edge"/>
          <c:x val="0.316009848595859"/>
          <c:y val="0.0"/>
          <c:w val="0.364969007367952"/>
          <c:h val="0.06575468500203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05F3C-1F23-1449-B063-2745368C36A9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73B12-E24D-4C4B-BBFE-301E97A7E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7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Trade Area Per Capita Spending on General Retail Merchandise is $6,506.47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3B12-E24D-4C4B-BBFE-301E97A7E1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68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Trade Area Per Capita Spending on General Retail Merchandise is $6,506.47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3B12-E24D-4C4B-BBFE-301E97A7E1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6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02D7-8264-A040-B6B1-D8E76178D937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C46D-5C16-F041-BA4C-FFDE80E53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02D7-8264-A040-B6B1-D8E76178D937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C46D-5C16-F041-BA4C-FFDE80E53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02D7-8264-A040-B6B1-D8E76178D937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C46D-5C16-F041-BA4C-FFDE80E53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02D7-8264-A040-B6B1-D8E76178D937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C46D-5C16-F041-BA4C-FFDE80E53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02D7-8264-A040-B6B1-D8E76178D937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C46D-5C16-F041-BA4C-FFDE80E53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02D7-8264-A040-B6B1-D8E76178D937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C46D-5C16-F041-BA4C-FFDE80E53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02D7-8264-A040-B6B1-D8E76178D937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C46D-5C16-F041-BA4C-FFDE80E53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02D7-8264-A040-B6B1-D8E76178D937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C46D-5C16-F041-BA4C-FFDE80E53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02D7-8264-A040-B6B1-D8E76178D937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C46D-5C16-F041-BA4C-FFDE80E53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02D7-8264-A040-B6B1-D8E76178D937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C46D-5C16-F041-BA4C-FFDE80E53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02D7-8264-A040-B6B1-D8E76178D937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C46D-5C16-F041-BA4C-FFDE80E53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702D7-8264-A040-B6B1-D8E76178D937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AC46D-5C16-F041-BA4C-FFDE80E53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895600" y="0"/>
            <a:ext cx="624840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562600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" y="6629400"/>
            <a:ext cx="381000" cy="228600"/>
          </a:xfrm>
          <a:prstGeom prst="rect">
            <a:avLst/>
          </a:prstGeom>
          <a:solidFill>
            <a:srgbClr val="D55B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629400"/>
            <a:ext cx="228600" cy="228600"/>
          </a:xfrm>
          <a:prstGeom prst="rect">
            <a:avLst/>
          </a:prstGeom>
          <a:solidFill>
            <a:srgbClr val="F29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8600" y="6629400"/>
            <a:ext cx="228600" cy="228600"/>
          </a:xfrm>
          <a:prstGeom prst="rect">
            <a:avLst/>
          </a:prstGeom>
          <a:solidFill>
            <a:srgbClr val="F581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38200" y="6629400"/>
            <a:ext cx="381000" cy="228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19200" y="6629400"/>
            <a:ext cx="381000" cy="228600"/>
          </a:xfrm>
          <a:prstGeom prst="rect">
            <a:avLst/>
          </a:prstGeom>
          <a:solidFill>
            <a:schemeClr val="accent6">
              <a:lumMod val="50000"/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419600" y="594360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cap="all" dirty="0" smtClean="0">
                <a:solidFill>
                  <a:schemeClr val="tx2">
                    <a:lumMod val="50000"/>
                  </a:schemeClr>
                </a:solidFill>
                <a:latin typeface="Helvetica Neue Light"/>
                <a:cs typeface="Helvetica Neue Light"/>
              </a:rPr>
              <a:t>October 6, 2015</a:t>
            </a:r>
            <a:endParaRPr lang="en-US" sz="1050" cap="all" dirty="0">
              <a:solidFill>
                <a:schemeClr val="tx2">
                  <a:lumMod val="5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503872"/>
            <a:ext cx="457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Helvetica Neue Light"/>
                <a:cs typeface="Helvetica Neue Light"/>
              </a:rPr>
              <a:t>Central Banks</a:t>
            </a:r>
          </a:p>
          <a:p>
            <a:endParaRPr lang="en-US" sz="1400" dirty="0" smtClean="0">
              <a:solidFill>
                <a:schemeClr val="tx2">
                  <a:lumMod val="50000"/>
                </a:schemeClr>
              </a:solidFill>
              <a:latin typeface="Helvetica Neue Light"/>
              <a:cs typeface="Helvetica Neue Light"/>
            </a:endParaRPr>
          </a:p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Helvetica Neue Light"/>
                <a:cs typeface="Helvetica Neue Light"/>
              </a:rPr>
              <a:t>Simon Friedli</a:t>
            </a:r>
          </a:p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Helvetica Neue Light"/>
                <a:cs typeface="Helvetica Neue Light"/>
              </a:rPr>
              <a:t>Andrew Mansfield</a:t>
            </a:r>
          </a:p>
          <a:p>
            <a:endParaRPr lang="en-US" sz="1400" cap="all" dirty="0">
              <a:solidFill>
                <a:schemeClr val="tx2">
                  <a:lumMod val="50000"/>
                </a:schemeClr>
              </a:solidFill>
              <a:latin typeface="Helvetica Neue Light"/>
              <a:cs typeface="Helvetica Neue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2338" b="42246"/>
          <a:stretch/>
        </p:blipFill>
        <p:spPr>
          <a:xfrm>
            <a:off x="0" y="2791452"/>
            <a:ext cx="9144000" cy="27562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80528" y="4419600"/>
            <a:ext cx="9361040" cy="1143000"/>
          </a:xfrm>
          <a:prstGeom prst="rect">
            <a:avLst/>
          </a:prstGeom>
          <a:solidFill>
            <a:schemeClr val="tx2">
              <a:lumMod val="7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28600"/>
            <a:ext cx="3048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 Neue Light"/>
                <a:cs typeface="Helvetica Neue Light"/>
              </a:rPr>
              <a:t>Federal Reserve: Total </a:t>
            </a:r>
            <a:r>
              <a:rPr lang="en-US" sz="2000" dirty="0">
                <a:latin typeface="Helvetica Neue Light"/>
                <a:cs typeface="Helvetica Neue Light"/>
              </a:rPr>
              <a:t>Liabilities and </a:t>
            </a:r>
            <a:r>
              <a:rPr lang="en-US" sz="2000" dirty="0" smtClean="0">
                <a:latin typeface="Helvetica Neue Light"/>
                <a:cs typeface="Helvetica Neue Light"/>
              </a:rPr>
              <a:t>Total Capital</a:t>
            </a:r>
            <a:endParaRPr lang="en-US" sz="2000" dirty="0">
              <a:latin typeface="Helvetica Neue Light"/>
              <a:cs typeface="Helvetica Neue Ligh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6096000"/>
            <a:ext cx="8610600" cy="1588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12601" y="6491756"/>
            <a:ext cx="304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669A2F-5292-4747-8FB0-02B6760FFB22}" type="slidenum">
              <a:rPr lang="en-US" sz="600" smtClean="0">
                <a:latin typeface="Helvetica Neue Light"/>
                <a:cs typeface="Helvetica Neue Light"/>
              </a:rPr>
              <a:pPr/>
              <a:t>10</a:t>
            </a:fld>
            <a:endParaRPr lang="en-US" sz="600" dirty="0">
              <a:latin typeface="Helvetica Neue Light"/>
              <a:cs typeface="Helvetica Neue Light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29482"/>
              </p:ext>
            </p:extLst>
          </p:nvPr>
        </p:nvGraphicFramePr>
        <p:xfrm>
          <a:off x="762000" y="1066800"/>
          <a:ext cx="79248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  <a:gridCol w="2819400"/>
              </a:tblGrid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Helvetica"/>
                          <a:ea typeface="Cambria"/>
                          <a:cs typeface="Helvetica"/>
                        </a:rPr>
                        <a:t>Federal Reserve</a:t>
                      </a:r>
                      <a:endParaRPr lang="en-US" sz="20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(in millions)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smtClean="0">
                          <a:latin typeface="Helvetica"/>
                          <a:ea typeface="Cambria"/>
                          <a:cs typeface="Helvetica"/>
                        </a:rPr>
                        <a:t>Liabilities </a:t>
                      </a:r>
                      <a:endParaRPr lang="en-US" sz="1600" b="1" u="none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Federal Reserve notes outstanding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1’298’725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US.</a:t>
                      </a:r>
                      <a:r>
                        <a:rPr lang="en-US" sz="1600" baseline="0" dirty="0" smtClean="0">
                          <a:latin typeface="Helvetica"/>
                          <a:ea typeface="Cambria"/>
                          <a:cs typeface="Helvetica"/>
                        </a:rPr>
                        <a:t> Treasury account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223’452</a:t>
                      </a:r>
                      <a:endParaRPr lang="en-US" sz="1600" u="none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Reverse repurchase</a:t>
                      </a:r>
                      <a:r>
                        <a:rPr lang="en-US" sz="1600" baseline="0" dirty="0" smtClean="0">
                          <a:latin typeface="Helvetica"/>
                          <a:ea typeface="Cambria"/>
                          <a:cs typeface="Helvetica"/>
                        </a:rPr>
                        <a:t> agreement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latin typeface="Helvetica"/>
                          <a:ea typeface="Cambria"/>
                          <a:cs typeface="Helvetica"/>
                        </a:rPr>
                        <a:t>509’837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Depository Institutions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2’377’452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Other liabilities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29’663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smtClean="0">
                          <a:latin typeface="Helvetica"/>
                          <a:ea typeface="Cambria"/>
                          <a:cs typeface="Helvetica"/>
                        </a:rPr>
                        <a:t>Capital</a:t>
                      </a:r>
                      <a:endParaRPr lang="en-US" sz="1600" b="1" u="none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Capital paid-in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latin typeface="Helvetica"/>
                          <a:ea typeface="Cambria"/>
                          <a:cs typeface="Helvetica"/>
                        </a:rPr>
                        <a:t>28’572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Surplus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latin typeface="Helvetica"/>
                          <a:ea typeface="Cambria"/>
                          <a:cs typeface="Helvetica"/>
                        </a:rPr>
                        <a:t>28’572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Helvetica"/>
                          <a:ea typeface="Cambria"/>
                          <a:cs typeface="Helvetica"/>
                        </a:rPr>
                        <a:t>Total Liabilities and Capital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4’497’774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04800" y="6172200"/>
            <a:ext cx="8610600" cy="246221"/>
            <a:chOff x="447674" y="6515100"/>
            <a:chExt cx="8239126" cy="246221"/>
          </a:xfrm>
          <a:solidFill>
            <a:schemeClr val="tx2">
              <a:lumMod val="50000"/>
            </a:schemeClr>
          </a:solidFill>
        </p:grpSpPr>
        <p:sp>
          <p:nvSpPr>
            <p:cNvPr id="16" name="TextBox 15"/>
            <p:cNvSpPr txBox="1"/>
            <p:nvPr/>
          </p:nvSpPr>
          <p:spPr>
            <a:xfrm>
              <a:off x="447674" y="6515100"/>
              <a:ext cx="1633418" cy="24622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Introduction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96720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Comparison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45766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Two Central Banks 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94812" y="6515100"/>
              <a:ext cx="1633418" cy="24622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Balance Sheet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53382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Conclusion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2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28600"/>
            <a:ext cx="3048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 Neue Light"/>
                <a:cs typeface="Helvetica Neue Light"/>
              </a:rPr>
              <a:t>Balance Sheet: Trend Over Ten Years</a:t>
            </a:r>
            <a:endParaRPr lang="en-US" sz="2000" dirty="0">
              <a:latin typeface="Helvetica Neue Light"/>
              <a:cs typeface="Helvetica Neue Ligh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6096000"/>
            <a:ext cx="8610600" cy="1588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12601" y="6491756"/>
            <a:ext cx="304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669A2F-5292-4747-8FB0-02B6760FFB22}" type="slidenum">
              <a:rPr lang="en-US" sz="600" smtClean="0">
                <a:latin typeface="Helvetica Neue Light"/>
                <a:cs typeface="Helvetica Neue Light"/>
              </a:rPr>
              <a:pPr/>
              <a:t>11</a:t>
            </a:fld>
            <a:endParaRPr lang="en-US" sz="600" dirty="0">
              <a:latin typeface="Helvetica Neue Light"/>
              <a:cs typeface="Helvetica Neue Light"/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761998" y="1066800"/>
            <a:ext cx="7924801" cy="464820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50000"/>
              </a:spcBef>
              <a:spcAft>
                <a:spcPct val="0"/>
              </a:spcAft>
              <a:buClr>
                <a:srgbClr val="E41C23"/>
              </a:buClr>
              <a:buSzPct val="70000"/>
              <a:buNone/>
            </a:pPr>
            <a:r>
              <a:rPr lang="en-US" sz="1800" b="1" kern="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Total Assets of the Federal Reserve and the Bank of Canada</a:t>
            </a:r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auto">
          <a:xfrm>
            <a:off x="457200" y="1412776"/>
            <a:ext cx="8229600" cy="0"/>
          </a:xfrm>
          <a:prstGeom prst="line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>
              <a:latin typeface="Helvetica Neue Light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1560221"/>
              </p:ext>
            </p:extLst>
          </p:nvPr>
        </p:nvGraphicFramePr>
        <p:xfrm>
          <a:off x="251891" y="1750591"/>
          <a:ext cx="8434908" cy="434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304800" y="6172200"/>
            <a:ext cx="8610600" cy="246221"/>
            <a:chOff x="447674" y="6515100"/>
            <a:chExt cx="8239126" cy="246221"/>
          </a:xfrm>
          <a:solidFill>
            <a:schemeClr val="tx2">
              <a:lumMod val="50000"/>
            </a:schemeClr>
          </a:solidFill>
        </p:grpSpPr>
        <p:sp>
          <p:nvSpPr>
            <p:cNvPr id="18" name="TextBox 17"/>
            <p:cNvSpPr txBox="1"/>
            <p:nvPr/>
          </p:nvSpPr>
          <p:spPr>
            <a:xfrm>
              <a:off x="447674" y="6515100"/>
              <a:ext cx="1633418" cy="24622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Introduction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96720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Comparison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45766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Two Central Banks 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94812" y="6515100"/>
              <a:ext cx="1633418" cy="24622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Balance Sheet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53382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Conclusion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92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28600"/>
            <a:ext cx="3048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 Neue Light"/>
                <a:cs typeface="Helvetica Neue Light"/>
              </a:rPr>
              <a:t>Conclusion</a:t>
            </a:r>
            <a:endParaRPr lang="en-US" sz="2000" dirty="0">
              <a:latin typeface="Helvetica Neue Light"/>
              <a:cs typeface="Helvetica Neue Ligh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6096000"/>
            <a:ext cx="8610600" cy="1588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12601" y="6491756"/>
            <a:ext cx="304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669A2F-5292-4747-8FB0-02B6760FFB22}" type="slidenum">
              <a:rPr lang="en-US" sz="600" smtClean="0">
                <a:latin typeface="Helvetica Neue Light"/>
                <a:cs typeface="Helvetica Neue Light"/>
              </a:rPr>
              <a:pPr/>
              <a:t>12</a:t>
            </a:fld>
            <a:endParaRPr lang="en-US" sz="600" dirty="0">
              <a:latin typeface="Helvetica Neue Light"/>
              <a:cs typeface="Helvetica Neue Light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83001" y="112474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Helvetica Neue Light"/>
                <a:cs typeface="Helvetica Neue Light"/>
              </a:rPr>
              <a:t>Thank you! </a:t>
            </a:r>
          </a:p>
          <a:p>
            <a:pPr algn="ctr">
              <a:buNone/>
            </a:pPr>
            <a:endParaRPr lang="en-US" sz="1800" dirty="0" smtClean="0">
              <a:latin typeface="Helvetica Neue Light"/>
              <a:cs typeface="Helvetica Neue Light"/>
            </a:endParaRPr>
          </a:p>
          <a:p>
            <a:pPr algn="ctr">
              <a:buNone/>
            </a:pPr>
            <a:r>
              <a:rPr lang="en-US" sz="1800" dirty="0" smtClean="0">
                <a:latin typeface="Helvetica Neue Light"/>
                <a:cs typeface="Helvetica Neue Light"/>
              </a:rPr>
              <a:t>Play ‘The Federator’ to find your inner Bernanke!</a:t>
            </a:r>
          </a:p>
          <a:p>
            <a:pPr algn="ctr">
              <a:buNone/>
            </a:pPr>
            <a:endParaRPr lang="en-US" dirty="0">
              <a:latin typeface="Helvetica Neue Light"/>
              <a:cs typeface="Helvetica Neue Light"/>
            </a:endParaRPr>
          </a:p>
          <a:p>
            <a:pPr algn="ctr">
              <a:buNone/>
            </a:pPr>
            <a:endParaRPr lang="en-US" dirty="0" smtClean="0">
              <a:latin typeface="Helvetica Neue Light"/>
              <a:cs typeface="Helvetica Neue Light"/>
            </a:endParaRPr>
          </a:p>
          <a:p>
            <a:pPr algn="ctr">
              <a:buNone/>
            </a:pPr>
            <a:endParaRPr lang="en-US" dirty="0">
              <a:latin typeface="Helvetica"/>
              <a:cs typeface="Helvetica"/>
            </a:endParaRPr>
          </a:p>
        </p:txBody>
      </p:sp>
      <p:pic>
        <p:nvPicPr>
          <p:cNvPr id="3" name="Picture 2" descr="Screen Shot 2015-10-05 at 22.45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7" y="2708920"/>
            <a:ext cx="4689499" cy="27766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259" y="2845024"/>
            <a:ext cx="3302161" cy="246944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04800" y="6172200"/>
            <a:ext cx="8610600" cy="246221"/>
            <a:chOff x="447674" y="6515100"/>
            <a:chExt cx="8239126" cy="246221"/>
          </a:xfrm>
          <a:solidFill>
            <a:schemeClr val="tx2">
              <a:lumMod val="50000"/>
            </a:schemeClr>
          </a:solidFill>
        </p:grpSpPr>
        <p:sp>
          <p:nvSpPr>
            <p:cNvPr id="18" name="TextBox 17"/>
            <p:cNvSpPr txBox="1"/>
            <p:nvPr/>
          </p:nvSpPr>
          <p:spPr>
            <a:xfrm>
              <a:off x="447674" y="6515100"/>
              <a:ext cx="1633418" cy="24622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Introduction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96720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Comparison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45766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Two Central Banks 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94812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Balance Sheet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53382" y="6515100"/>
              <a:ext cx="1633418" cy="24622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Conclusion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983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28600"/>
            <a:ext cx="3048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 Neue Light"/>
                <a:cs typeface="Helvetica Neue Light"/>
              </a:rPr>
              <a:t>Agenda</a:t>
            </a:r>
            <a:endParaRPr lang="en-US" sz="2000" dirty="0">
              <a:latin typeface="Helvetica Neue Light"/>
              <a:cs typeface="Helvetica Neue Ligh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6096000"/>
            <a:ext cx="8610600" cy="1588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12601" y="6491756"/>
            <a:ext cx="304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669A2F-5292-4747-8FB0-02B6760FFB22}" type="slidenum">
              <a:rPr lang="en-US" sz="600" smtClean="0">
                <a:latin typeface="Helvetica Neue Light"/>
                <a:cs typeface="Helvetica Neue Light"/>
              </a:rPr>
              <a:pPr/>
              <a:t>2</a:t>
            </a:fld>
            <a:endParaRPr lang="en-US" sz="600" dirty="0">
              <a:latin typeface="Helvetica Neue Light"/>
              <a:cs typeface="Helvetica Neue Ligh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04800" y="6172200"/>
            <a:ext cx="8610600" cy="246221"/>
            <a:chOff x="447674" y="6515100"/>
            <a:chExt cx="8239126" cy="246221"/>
          </a:xfrm>
          <a:solidFill>
            <a:schemeClr val="tx2">
              <a:lumMod val="50000"/>
            </a:schemeClr>
          </a:solidFill>
        </p:grpSpPr>
        <p:sp>
          <p:nvSpPr>
            <p:cNvPr id="26" name="TextBox 25"/>
            <p:cNvSpPr txBox="1"/>
            <p:nvPr/>
          </p:nvSpPr>
          <p:spPr>
            <a:xfrm>
              <a:off x="447674" y="6515100"/>
              <a:ext cx="1633418" cy="24622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Introduction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96720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Comparison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45766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Two Central Banks 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94812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Balance Sheet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53382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Conclusion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</p:grp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336600" y="937480"/>
            <a:ext cx="1620000" cy="725393"/>
          </a:xfrm>
          <a:prstGeom prst="homePlate">
            <a:avLst>
              <a:gd name="adj" fmla="val 28867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anchor="ctr">
            <a:prstTxWarp prst="textNoShape">
              <a:avLst/>
            </a:prstTxWarp>
            <a:noAutofit/>
          </a:bodyPr>
          <a:lstStyle/>
          <a:p>
            <a:pPr marL="169863" algn="l" eaLnBrk="0" hangingPunct="0">
              <a:buFontTx/>
              <a:buNone/>
            </a:pPr>
            <a:r>
              <a:rPr lang="en-US" sz="12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Introduction</a:t>
            </a:r>
            <a:endParaRPr lang="en-US" sz="12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2000200" y="924209"/>
            <a:ext cx="1620000" cy="738664"/>
          </a:xfrm>
          <a:prstGeom prst="homePlate">
            <a:avLst>
              <a:gd name="adj" fmla="val 288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anchor="ctr">
            <a:prstTxWarp prst="textNoShape">
              <a:avLst/>
            </a:prstTxWarp>
            <a:noAutofit/>
          </a:bodyPr>
          <a:lstStyle/>
          <a:p>
            <a:pPr marL="169863" algn="l" eaLnBrk="0" hangingPunct="0">
              <a:buFontTx/>
              <a:buNone/>
            </a:pPr>
            <a:r>
              <a:rPr lang="en-US" sz="12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Comparison to a commercial bank</a:t>
            </a:r>
            <a:endParaRPr lang="en-US" sz="12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3714000" y="937480"/>
            <a:ext cx="1620000" cy="725393"/>
          </a:xfrm>
          <a:prstGeom prst="homePlate">
            <a:avLst>
              <a:gd name="adj" fmla="val 288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anchor="ctr">
            <a:prstTxWarp prst="textNoShape">
              <a:avLst/>
            </a:prstTxWarp>
            <a:noAutofit/>
          </a:bodyPr>
          <a:lstStyle/>
          <a:p>
            <a:pPr marL="169863" algn="l" eaLnBrk="0" hangingPunct="0">
              <a:buFontTx/>
              <a:buNone/>
            </a:pPr>
            <a:r>
              <a:rPr lang="en-US" sz="12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Bank of Canada vs. </a:t>
            </a:r>
            <a:br>
              <a:rPr lang="en-US" sz="12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</a:br>
            <a:r>
              <a:rPr lang="en-US" sz="12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Federal Reserve</a:t>
            </a:r>
            <a:endParaRPr lang="en-US" sz="12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5466600" y="937480"/>
            <a:ext cx="1620000" cy="725393"/>
          </a:xfrm>
          <a:prstGeom prst="homePlate">
            <a:avLst>
              <a:gd name="adj" fmla="val 288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anchor="ctr">
            <a:prstTxWarp prst="textNoShape">
              <a:avLst/>
            </a:prstTxWarp>
            <a:noAutofit/>
          </a:bodyPr>
          <a:lstStyle/>
          <a:p>
            <a:pPr marL="169863" algn="l" eaLnBrk="0" hangingPunct="0">
              <a:buFontTx/>
              <a:buNone/>
            </a:pPr>
            <a:r>
              <a:rPr lang="en-US" sz="12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Balance Sheet</a:t>
            </a:r>
            <a:endParaRPr lang="en-US" sz="12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7162800" y="937480"/>
            <a:ext cx="1620000" cy="725393"/>
          </a:xfrm>
          <a:prstGeom prst="homePlate">
            <a:avLst>
              <a:gd name="adj" fmla="val 288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anchor="ctr">
            <a:prstTxWarp prst="textNoShape">
              <a:avLst/>
            </a:prstTxWarp>
            <a:noAutofit/>
          </a:bodyPr>
          <a:lstStyle/>
          <a:p>
            <a:pPr marL="169863" algn="l" eaLnBrk="0" hangingPunct="0">
              <a:buFontTx/>
              <a:buNone/>
            </a:pPr>
            <a:r>
              <a:rPr lang="en-US" sz="12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Conclusion</a:t>
            </a:r>
            <a:endParaRPr lang="en-US" sz="12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981200" y="1810606"/>
            <a:ext cx="1620000" cy="2304194"/>
          </a:xfrm>
          <a:prstGeom prst="rect">
            <a:avLst/>
          </a:prstGeom>
          <a:solidFill>
            <a:srgbClr val="FFFFFF">
              <a:alpha val="10000"/>
            </a:srgbClr>
          </a:solidFill>
        </p:spPr>
        <p:txBody>
          <a:bodyPr vert="horz" lIns="108000" tIns="45720" rIns="91440" bIns="45720" rtlCol="0">
            <a:noAutofit/>
          </a:bodyPr>
          <a:lstStyle/>
          <a:p>
            <a:pPr marL="90000" lvl="0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en-US" sz="1200" dirty="0" smtClean="0">
                <a:latin typeface="Helvetica Neue Light"/>
                <a:cs typeface="Helvetica Neue Light"/>
              </a:rPr>
              <a:t> How does a central bank’s balance sheet differ to a company’s BS? 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714000" y="1810606"/>
            <a:ext cx="1620000" cy="2304194"/>
          </a:xfrm>
          <a:prstGeom prst="rect">
            <a:avLst/>
          </a:prstGeom>
          <a:solidFill>
            <a:srgbClr val="FFFFFF">
              <a:alpha val="10000"/>
            </a:srgbClr>
          </a:solidFill>
        </p:spPr>
        <p:txBody>
          <a:bodyPr vert="horz" lIns="108000" tIns="45720" rIns="91440" bIns="45720" rtlCol="0">
            <a:noAutofit/>
          </a:bodyPr>
          <a:lstStyle/>
          <a:p>
            <a:pPr marL="90000" lvl="0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en-US" sz="1200" dirty="0" smtClean="0">
                <a:latin typeface="Helvetica Neue Light"/>
                <a:cs typeface="Helvetica Neue Light"/>
              </a:rPr>
              <a:t>What’s difference between the two biggest central banks in North America?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466600" y="1810606"/>
            <a:ext cx="1620000" cy="2304194"/>
          </a:xfrm>
          <a:prstGeom prst="rect">
            <a:avLst/>
          </a:prstGeom>
          <a:solidFill>
            <a:srgbClr val="FFFFFF">
              <a:alpha val="10000"/>
            </a:srgbClr>
          </a:solidFill>
        </p:spPr>
        <p:txBody>
          <a:bodyPr vert="horz" lIns="108000" tIns="45720" rIns="91440" bIns="45720" rtlCol="0">
            <a:noAutofit/>
          </a:bodyPr>
          <a:lstStyle/>
          <a:p>
            <a:pPr marL="90000" lvl="0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en-US" sz="1200" dirty="0" smtClean="0">
                <a:latin typeface="Helvetica Neue Light"/>
                <a:cs typeface="Helvetica Neue Light"/>
              </a:rPr>
              <a:t>Banker’s bank</a:t>
            </a:r>
          </a:p>
          <a:p>
            <a:pPr marL="90000" lvl="0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en-US" sz="1200" dirty="0" smtClean="0">
                <a:latin typeface="Helvetica Neue Light"/>
                <a:cs typeface="Helvetica Neue Light"/>
              </a:rPr>
              <a:t>Government’s bank</a:t>
            </a:r>
          </a:p>
          <a:p>
            <a:pPr marL="90000" lvl="0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en-US" sz="1200" dirty="0" smtClean="0">
                <a:latin typeface="Helvetica Neue Light"/>
                <a:cs typeface="Helvetica Neue Light"/>
              </a:rPr>
              <a:t>Regulator and supervisor</a:t>
            </a:r>
          </a:p>
          <a:p>
            <a:pPr marL="90000" lvl="0">
              <a:spcBef>
                <a:spcPts val="600"/>
              </a:spcBef>
              <a:buClr>
                <a:schemeClr val="tx2">
                  <a:lumMod val="50000"/>
                </a:schemeClr>
              </a:buClr>
            </a:pPr>
            <a:endParaRPr lang="en-US" sz="1200" dirty="0">
              <a:latin typeface="Helvetica Neue Light"/>
              <a:cs typeface="Helvetica Neue Light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162800" y="1810606"/>
            <a:ext cx="1620000" cy="2304194"/>
          </a:xfrm>
          <a:prstGeom prst="rect">
            <a:avLst/>
          </a:prstGeom>
          <a:solidFill>
            <a:srgbClr val="FFFFFF">
              <a:alpha val="10000"/>
            </a:srgbClr>
          </a:solidFill>
        </p:spPr>
        <p:txBody>
          <a:bodyPr vert="horz" lIns="108000" tIns="45720" rIns="91440" bIns="45720" rtlCol="0">
            <a:noAutofit/>
          </a:bodyPr>
          <a:lstStyle/>
          <a:p>
            <a:pPr marL="90000" lvl="0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en-US" sz="1200" dirty="0" smtClean="0">
                <a:latin typeface="Helvetica Neue Light"/>
                <a:cs typeface="Helvetica Neue Light"/>
              </a:rPr>
              <a:t>We are all part of the Federal Reserve’s balance sheet</a:t>
            </a:r>
            <a:endParaRPr lang="en-US" sz="1200" dirty="0">
              <a:latin typeface="Helvetica Neue Light"/>
              <a:cs typeface="Helvetica Neue Light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36600" y="1810606"/>
            <a:ext cx="1620000" cy="2304194"/>
          </a:xfrm>
          <a:prstGeom prst="rect">
            <a:avLst/>
          </a:prstGeom>
          <a:solidFill>
            <a:srgbClr val="FFFFFF">
              <a:alpha val="10000"/>
            </a:srgbClr>
          </a:solidFill>
        </p:spPr>
        <p:txBody>
          <a:bodyPr vert="horz" lIns="108000" tIns="45720" rIns="91440" bIns="45720" rtlCol="0">
            <a:noAutofit/>
          </a:bodyPr>
          <a:lstStyle/>
          <a:p>
            <a:pPr marL="90000" lvl="0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en-US" sz="1200" dirty="0" smtClean="0">
                <a:latin typeface="Helvetica Neue Light"/>
                <a:cs typeface="Helvetica Neue Light"/>
              </a:rPr>
              <a:t>Brief introduction to the central banks</a:t>
            </a:r>
          </a:p>
          <a:p>
            <a:pPr marL="90000" lvl="0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en-US" sz="1200" dirty="0" smtClean="0">
                <a:latin typeface="Helvetica Neue Light"/>
                <a:cs typeface="Helvetica Neue Light"/>
              </a:rPr>
              <a:t>History</a:t>
            </a:r>
          </a:p>
          <a:p>
            <a:pPr marL="90000" lvl="0">
              <a:spcBef>
                <a:spcPts val="600"/>
              </a:spcBef>
              <a:buClr>
                <a:schemeClr val="tx2">
                  <a:lumMod val="50000"/>
                </a:schemeClr>
              </a:buClr>
            </a:pPr>
            <a:endParaRPr lang="en-US" sz="1200" dirty="0" smtClean="0">
              <a:latin typeface="Helvetica Neue Light"/>
              <a:cs typeface="Helvetica Neue Light"/>
            </a:endParaRPr>
          </a:p>
          <a:p>
            <a:pPr marL="90000" lvl="0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endParaRPr lang="en-US" sz="1200" dirty="0" smtClean="0">
              <a:latin typeface="Helvetica Neue Light"/>
              <a:cs typeface="Helvetica Neue Light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403648" y="3789040"/>
            <a:ext cx="6624736" cy="1304497"/>
          </a:xfrm>
          <a:prstGeom prst="rect">
            <a:avLst/>
          </a:prstGeom>
          <a:solidFill>
            <a:srgbClr val="FFFFFF">
              <a:alpha val="10000"/>
            </a:srgbClr>
          </a:solidFill>
        </p:spPr>
        <p:txBody>
          <a:bodyPr vert="horz" lIns="108000" tIns="45720" rIns="91440" bIns="45720" rtlCol="0">
            <a:noAutofit/>
          </a:bodyPr>
          <a:lstStyle/>
          <a:p>
            <a:pPr marL="90000" lvl="0">
              <a:spcBef>
                <a:spcPts val="600"/>
              </a:spcBef>
              <a:buClr>
                <a:schemeClr val="tx2">
                  <a:lumMod val="50000"/>
                </a:schemeClr>
              </a:buClr>
            </a:pPr>
            <a:r>
              <a:rPr lang="en-US" sz="2000" dirty="0" smtClean="0">
                <a:latin typeface="Helvetica Neue Light"/>
                <a:cs typeface="Helvetica Neue Light"/>
              </a:rPr>
              <a:t>Sometimes I think the Central Bank will keep printing money till we run out of trees. </a:t>
            </a:r>
          </a:p>
          <a:p>
            <a:pPr marL="547200" lvl="1">
              <a:spcBef>
                <a:spcPts val="600"/>
              </a:spcBef>
              <a:buClr>
                <a:schemeClr val="tx2">
                  <a:lumMod val="50000"/>
                </a:schemeClr>
              </a:buClr>
            </a:pPr>
            <a:r>
              <a:rPr lang="en-US" sz="2000" dirty="0" smtClean="0">
                <a:latin typeface="Helvetica Neue Light"/>
                <a:cs typeface="Helvetica Neue Light"/>
              </a:rPr>
              <a:t>- Jim Rogers</a:t>
            </a: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2028196" y="4509120"/>
            <a:ext cx="5352116" cy="0"/>
          </a:xfrm>
          <a:prstGeom prst="line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8778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28600"/>
            <a:ext cx="3048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 Neue Light"/>
                <a:cs typeface="Helvetica Neue Light"/>
              </a:rPr>
              <a:t>Introduction: History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6096000"/>
            <a:ext cx="8610600" cy="1588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12601" y="6491756"/>
            <a:ext cx="304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669A2F-5292-4747-8FB0-02B6760FFB22}" type="slidenum">
              <a:rPr lang="en-US" sz="600" smtClean="0">
                <a:latin typeface="Helvetica Neue Light"/>
                <a:cs typeface="Helvetica Neue Light"/>
              </a:rPr>
              <a:pPr/>
              <a:t>3</a:t>
            </a:fld>
            <a:endParaRPr lang="en-US" sz="600" dirty="0">
              <a:latin typeface="Helvetica Neue Light"/>
              <a:cs typeface="Helvetica Neue Light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112059" y="2036144"/>
            <a:ext cx="2962671" cy="365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50000"/>
              </a:spcBef>
              <a:spcAft>
                <a:spcPct val="0"/>
              </a:spcAft>
              <a:buClr>
                <a:srgbClr val="E41C23"/>
              </a:buClr>
              <a:buSzPct val="70000"/>
              <a:buFont typeface="Arial"/>
              <a:buNone/>
            </a:pPr>
            <a:endParaRPr lang="en-CA" sz="1600" kern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0" indent="0" fontAlgn="base">
              <a:spcBef>
                <a:spcPct val="50000"/>
              </a:spcBef>
              <a:spcAft>
                <a:spcPct val="0"/>
              </a:spcAft>
              <a:buClr>
                <a:srgbClr val="E41C23"/>
              </a:buClr>
              <a:buSzPct val="70000"/>
              <a:buFont typeface="Arial"/>
              <a:buNone/>
            </a:pPr>
            <a:endParaRPr lang="en-CA" sz="1600" kern="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310731" y="2030764"/>
            <a:ext cx="2962671" cy="365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50000"/>
              </a:spcBef>
              <a:spcAft>
                <a:spcPct val="0"/>
              </a:spcAft>
              <a:buClr>
                <a:srgbClr val="E41C23"/>
              </a:buClr>
              <a:buSzPct val="70000"/>
              <a:buFont typeface="Arial"/>
              <a:buNone/>
            </a:pPr>
            <a:endParaRPr lang="en-CA" sz="1600" kern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0" indent="0" fontAlgn="base">
              <a:spcBef>
                <a:spcPct val="50000"/>
              </a:spcBef>
              <a:spcAft>
                <a:spcPct val="0"/>
              </a:spcAft>
              <a:buClr>
                <a:srgbClr val="E41C23"/>
              </a:buClr>
              <a:buSzPct val="70000"/>
              <a:buFont typeface="Arial"/>
              <a:buNone/>
            </a:pPr>
            <a:endParaRPr lang="en-CA" sz="1600" kern="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027870" y="1890942"/>
            <a:ext cx="2962671" cy="365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50000"/>
              </a:spcBef>
              <a:spcAft>
                <a:spcPct val="0"/>
              </a:spcAft>
              <a:buClr>
                <a:srgbClr val="E41C23"/>
              </a:buClr>
              <a:buSzPct val="70000"/>
              <a:buFont typeface="Arial"/>
              <a:buNone/>
            </a:pPr>
            <a:endParaRPr lang="en-CA" sz="1600" kern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0" indent="0" fontAlgn="base">
              <a:spcBef>
                <a:spcPct val="50000"/>
              </a:spcBef>
              <a:spcAft>
                <a:spcPct val="0"/>
              </a:spcAft>
              <a:buClr>
                <a:srgbClr val="E41C23"/>
              </a:buClr>
              <a:buSzPct val="70000"/>
              <a:buFont typeface="Arial"/>
              <a:buNone/>
            </a:pPr>
            <a:endParaRPr lang="en-CA" sz="1600" kern="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755576" y="1085056"/>
            <a:ext cx="8159824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50000"/>
              </a:spcBef>
              <a:spcAft>
                <a:spcPct val="0"/>
              </a:spcAft>
              <a:buClr>
                <a:srgbClr val="E41C23"/>
              </a:buClr>
              <a:buSzPct val="70000"/>
              <a:buNone/>
            </a:pPr>
            <a:r>
              <a:rPr lang="en-US" sz="1800" b="1" kern="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The begin of an Era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E41C23"/>
              </a:buClr>
              <a:buSzPct val="70000"/>
            </a:pPr>
            <a:r>
              <a:rPr lang="en-US" sz="1600" kern="0" dirty="0" smtClean="0">
                <a:solidFill>
                  <a:srgbClr val="000000"/>
                </a:solidFill>
                <a:latin typeface="Helvetica"/>
                <a:cs typeface="Helvetica"/>
              </a:rPr>
              <a:t>In the 1900s, there were only 18 central banks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E41C23"/>
              </a:buClr>
              <a:buSzPct val="70000"/>
            </a:pPr>
            <a:r>
              <a:rPr lang="en-US" sz="1600" kern="0" dirty="0" smtClean="0">
                <a:solidFill>
                  <a:srgbClr val="000000"/>
                </a:solidFill>
                <a:latin typeface="Helvetica"/>
                <a:cs typeface="Helvetica"/>
              </a:rPr>
              <a:t>Oldest central bank was established 1694</a:t>
            </a:r>
            <a:endParaRPr lang="en-US" sz="1600" kern="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E41C23"/>
              </a:buClr>
              <a:buSzPct val="70000"/>
            </a:pPr>
            <a:r>
              <a:rPr lang="en-US" sz="1600" kern="0" dirty="0" smtClean="0">
                <a:solidFill>
                  <a:srgbClr val="000000"/>
                </a:solidFill>
                <a:latin typeface="Helvetica"/>
                <a:cs typeface="Helvetica"/>
              </a:rPr>
              <a:t>Federal Reserve and European Central Bank were central banks right from the start</a:t>
            </a:r>
            <a:endParaRPr lang="en-US" sz="1600" kern="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457200" y="1412776"/>
            <a:ext cx="3970784" cy="0"/>
          </a:xfrm>
          <a:prstGeom prst="line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latin typeface="Helvetica Neue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595" y="2708920"/>
            <a:ext cx="5292080" cy="3175248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304800" y="6172200"/>
            <a:ext cx="8610600" cy="246221"/>
            <a:chOff x="447674" y="6515100"/>
            <a:chExt cx="8239126" cy="246221"/>
          </a:xfrm>
          <a:solidFill>
            <a:schemeClr val="tx2">
              <a:lumMod val="50000"/>
            </a:schemeClr>
          </a:solidFill>
        </p:grpSpPr>
        <p:sp>
          <p:nvSpPr>
            <p:cNvPr id="37" name="TextBox 36"/>
            <p:cNvSpPr txBox="1"/>
            <p:nvPr/>
          </p:nvSpPr>
          <p:spPr>
            <a:xfrm>
              <a:off x="447674" y="6515100"/>
              <a:ext cx="1633418" cy="24622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Introduction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96720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Comparison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45766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Two Central Banks 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94812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Balance Sheet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053382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Conclusion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244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28600"/>
            <a:ext cx="3048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 Neue Light"/>
                <a:cs typeface="Helvetica Neue Light"/>
              </a:rPr>
              <a:t>Introduction: A Brief Overview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6096000"/>
            <a:ext cx="8610600" cy="1588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12601" y="6491756"/>
            <a:ext cx="304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669A2F-5292-4747-8FB0-02B6760FFB22}" type="slidenum">
              <a:rPr lang="en-US" sz="600" smtClean="0">
                <a:latin typeface="Helvetica Neue Light"/>
                <a:cs typeface="Helvetica Neue Light"/>
              </a:rPr>
              <a:pPr/>
              <a:t>4</a:t>
            </a:fld>
            <a:endParaRPr lang="en-US" sz="600" dirty="0">
              <a:latin typeface="Helvetica Neue Light"/>
              <a:cs typeface="Helvetica Neue Light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112059" y="2036144"/>
            <a:ext cx="2962671" cy="365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50000"/>
              </a:spcBef>
              <a:spcAft>
                <a:spcPct val="0"/>
              </a:spcAft>
              <a:buClr>
                <a:srgbClr val="E41C23"/>
              </a:buClr>
              <a:buSzPct val="70000"/>
              <a:buFont typeface="Arial"/>
              <a:buNone/>
            </a:pPr>
            <a:endParaRPr lang="en-CA" sz="1600" kern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0" indent="0" fontAlgn="base">
              <a:spcBef>
                <a:spcPct val="50000"/>
              </a:spcBef>
              <a:spcAft>
                <a:spcPct val="0"/>
              </a:spcAft>
              <a:buClr>
                <a:srgbClr val="E41C23"/>
              </a:buClr>
              <a:buSzPct val="70000"/>
              <a:buFont typeface="Arial"/>
              <a:buNone/>
            </a:pPr>
            <a:endParaRPr lang="en-CA" sz="1600" kern="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310731" y="2030764"/>
            <a:ext cx="2962671" cy="365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50000"/>
              </a:spcBef>
              <a:spcAft>
                <a:spcPct val="0"/>
              </a:spcAft>
              <a:buClr>
                <a:srgbClr val="E41C23"/>
              </a:buClr>
              <a:buSzPct val="70000"/>
              <a:buFont typeface="Arial"/>
              <a:buNone/>
            </a:pPr>
            <a:endParaRPr lang="en-CA" sz="1600" kern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0" indent="0" fontAlgn="base">
              <a:spcBef>
                <a:spcPct val="50000"/>
              </a:spcBef>
              <a:spcAft>
                <a:spcPct val="0"/>
              </a:spcAft>
              <a:buClr>
                <a:srgbClr val="E41C23"/>
              </a:buClr>
              <a:buSzPct val="70000"/>
              <a:buFont typeface="Arial"/>
              <a:buNone/>
            </a:pPr>
            <a:endParaRPr lang="en-CA" sz="1600" kern="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027870" y="1890942"/>
            <a:ext cx="2962671" cy="365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50000"/>
              </a:spcBef>
              <a:spcAft>
                <a:spcPct val="0"/>
              </a:spcAft>
              <a:buClr>
                <a:srgbClr val="E41C23"/>
              </a:buClr>
              <a:buSzPct val="70000"/>
              <a:buFont typeface="Arial"/>
              <a:buNone/>
            </a:pPr>
            <a:endParaRPr lang="en-CA" sz="1600" kern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0" indent="0" fontAlgn="base">
              <a:spcBef>
                <a:spcPct val="50000"/>
              </a:spcBef>
              <a:spcAft>
                <a:spcPct val="0"/>
              </a:spcAft>
              <a:buClr>
                <a:srgbClr val="E41C23"/>
              </a:buClr>
              <a:buSzPct val="70000"/>
              <a:buFont typeface="Arial"/>
              <a:buNone/>
            </a:pPr>
            <a:endParaRPr lang="en-CA" sz="1600" kern="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55576" y="1085056"/>
            <a:ext cx="7924801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50000"/>
              </a:spcBef>
              <a:spcAft>
                <a:spcPct val="0"/>
              </a:spcAft>
              <a:buClr>
                <a:srgbClr val="E41C23"/>
              </a:buClr>
              <a:buSzPct val="70000"/>
              <a:buNone/>
            </a:pPr>
            <a:r>
              <a:rPr lang="en-US" sz="1800" b="1" kern="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Characteristics &amp; Duties </a:t>
            </a:r>
            <a:endParaRPr lang="en-US" sz="1800" b="1" kern="0" dirty="0">
              <a:solidFill>
                <a:srgbClr val="000000"/>
              </a:solidFill>
              <a:latin typeface="Helvetica Neue Light"/>
              <a:cs typeface="Helvetica Neue Light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E41C23"/>
              </a:buClr>
              <a:buSzPct val="70000"/>
            </a:pPr>
            <a:r>
              <a:rPr lang="en-US" sz="1600" kern="0" dirty="0" smtClean="0">
                <a:solidFill>
                  <a:srgbClr val="000000"/>
                </a:solidFill>
                <a:latin typeface="Helvetica"/>
                <a:cs typeface="Helvetica"/>
              </a:rPr>
              <a:t>Maintain macroeconomic and financial stability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E41C23"/>
              </a:buClr>
              <a:buSzPct val="70000"/>
            </a:pPr>
            <a:r>
              <a:rPr lang="en-US" sz="1600" kern="0" dirty="0" smtClean="0">
                <a:solidFill>
                  <a:srgbClr val="000000"/>
                </a:solidFill>
                <a:latin typeface="Helvetica"/>
                <a:cs typeface="Helvetica"/>
              </a:rPr>
              <a:t>Tools: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Clr>
                <a:srgbClr val="E41C23"/>
              </a:buClr>
              <a:buSzPct val="70000"/>
            </a:pPr>
            <a:r>
              <a:rPr lang="en-US" sz="1200" kern="0" dirty="0" smtClean="0">
                <a:solidFill>
                  <a:srgbClr val="000000"/>
                </a:solidFill>
                <a:latin typeface="Helvetica"/>
                <a:cs typeface="Helvetica"/>
              </a:rPr>
              <a:t>Open Market Operations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Clr>
                <a:srgbClr val="E41C23"/>
              </a:buClr>
              <a:buSzPct val="70000"/>
            </a:pPr>
            <a:r>
              <a:rPr lang="en-US" sz="1200" kern="0" dirty="0" smtClean="0">
                <a:solidFill>
                  <a:srgbClr val="000000"/>
                </a:solidFill>
                <a:latin typeface="Helvetica"/>
                <a:cs typeface="Helvetica"/>
              </a:rPr>
              <a:t>Discount Rate 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Clr>
                <a:srgbClr val="E41C23"/>
              </a:buClr>
              <a:buSzPct val="70000"/>
            </a:pPr>
            <a:r>
              <a:rPr lang="en-US" sz="1200" kern="0" dirty="0" smtClean="0">
                <a:solidFill>
                  <a:srgbClr val="000000"/>
                </a:solidFill>
                <a:latin typeface="Helvetica"/>
                <a:cs typeface="Helvetica"/>
              </a:rPr>
              <a:t>Reserve Requirements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E41C23"/>
              </a:buClr>
              <a:buSzPct val="70000"/>
            </a:pPr>
            <a:r>
              <a:rPr lang="en-US" sz="1600" kern="0" dirty="0" smtClean="0">
                <a:solidFill>
                  <a:srgbClr val="000000"/>
                </a:solidFill>
                <a:latin typeface="Helvetica"/>
                <a:cs typeface="Helvetica"/>
              </a:rPr>
              <a:t>The Federal Reserve sets the target </a:t>
            </a:r>
            <a:br>
              <a:rPr lang="en-US" sz="1600" kern="0" dirty="0" smtClean="0">
                <a:solidFill>
                  <a:srgbClr val="000000"/>
                </a:solidFill>
                <a:latin typeface="Helvetica"/>
                <a:cs typeface="Helvetica"/>
              </a:rPr>
            </a:br>
            <a:r>
              <a:rPr lang="en-US" sz="1600" kern="0" dirty="0" smtClean="0">
                <a:solidFill>
                  <a:srgbClr val="000000"/>
                </a:solidFill>
                <a:latin typeface="Helvetica"/>
                <a:cs typeface="Helvetica"/>
              </a:rPr>
              <a:t>for the interest rate in open market</a:t>
            </a:r>
            <a:br>
              <a:rPr lang="en-US" sz="1600" kern="0" dirty="0" smtClean="0">
                <a:solidFill>
                  <a:srgbClr val="000000"/>
                </a:solidFill>
                <a:latin typeface="Helvetica"/>
                <a:cs typeface="Helvetica"/>
              </a:rPr>
            </a:br>
            <a:r>
              <a:rPr lang="en-US" sz="1600" kern="0" dirty="0" smtClean="0">
                <a:solidFill>
                  <a:srgbClr val="000000"/>
                </a:solidFill>
                <a:latin typeface="Helvetica"/>
                <a:cs typeface="Helvetica"/>
              </a:rPr>
              <a:t>transactions</a:t>
            </a:r>
            <a:endParaRPr lang="en-US" sz="1600" kern="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457200" y="1412776"/>
            <a:ext cx="8229600" cy="0"/>
          </a:xfrm>
          <a:prstGeom prst="line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latin typeface="Helvetica Neue Ligh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337" y="3002774"/>
            <a:ext cx="4002222" cy="266814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04800" y="6172200"/>
            <a:ext cx="8610600" cy="246221"/>
            <a:chOff x="447674" y="6515100"/>
            <a:chExt cx="8239126" cy="246221"/>
          </a:xfrm>
          <a:solidFill>
            <a:schemeClr val="tx2">
              <a:lumMod val="50000"/>
            </a:schemeClr>
          </a:solidFill>
        </p:grpSpPr>
        <p:sp>
          <p:nvSpPr>
            <p:cNvPr id="24" name="TextBox 23"/>
            <p:cNvSpPr txBox="1"/>
            <p:nvPr/>
          </p:nvSpPr>
          <p:spPr>
            <a:xfrm>
              <a:off x="447674" y="6515100"/>
              <a:ext cx="1633418" cy="24622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Introduction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96720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Comparison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45766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Two Central Banks 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94812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Balance Sheet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053382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Conclusion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983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533400" y="1295400"/>
            <a:ext cx="2926800" cy="904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Reserves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0" y="228600"/>
            <a:ext cx="3048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 Neue Light"/>
                <a:cs typeface="Helvetica Neue Light"/>
              </a:rPr>
              <a:t>Comparison: With Commercial Banks</a:t>
            </a:r>
            <a:endParaRPr lang="en-US" sz="2000" dirty="0" smtClean="0">
              <a:solidFill>
                <a:srgbClr val="FF0000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6096000"/>
            <a:ext cx="8610600" cy="1588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12601" y="6491756"/>
            <a:ext cx="304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669A2F-5292-4747-8FB0-02B6760FFB22}" type="slidenum">
              <a:rPr lang="en-US" sz="600" smtClean="0">
                <a:latin typeface="Helvetica Neue Light"/>
                <a:cs typeface="Helvetica Neue Light"/>
              </a:rPr>
              <a:pPr/>
              <a:t>5</a:t>
            </a:fld>
            <a:endParaRPr lang="en-US" sz="600" dirty="0">
              <a:latin typeface="Helvetica Neue Light"/>
              <a:cs typeface="Helvetica Neue Ligh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04800" y="1143000"/>
            <a:ext cx="385200" cy="385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Helvetica Neue Light"/>
                <a:cs typeface="Helvetica Neue Light"/>
              </a:rPr>
              <a:t>1</a:t>
            </a:r>
            <a:endParaRPr lang="en-US" sz="1200" dirty="0">
              <a:latin typeface="Helvetica Neue Light"/>
              <a:cs typeface="Helvetica Neue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35258" y="914400"/>
            <a:ext cx="2360741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Central Bank</a:t>
            </a:r>
            <a:endParaRPr lang="en-US" sz="14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77000" y="914400"/>
            <a:ext cx="243840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Commercial Banks</a:t>
            </a:r>
            <a:endParaRPr lang="en-US" sz="14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3735257" y="1286303"/>
            <a:ext cx="2360741" cy="913317"/>
          </a:xfrm>
          <a:prstGeom prst="rect">
            <a:avLst/>
          </a:prstGeom>
          <a:solidFill>
            <a:srgbClr val="FFFFFF">
              <a:alpha val="10000"/>
            </a:srgbClr>
          </a:solidFill>
        </p:spPr>
        <p:txBody>
          <a:bodyPr vert="horz" lIns="108000" tIns="45720" rIns="91440" bIns="45720" rtlCol="0">
            <a:noAutofit/>
          </a:bodyPr>
          <a:lstStyle/>
          <a:p>
            <a:pPr marL="90000" lvl="0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>
                <a:latin typeface="Helvetica"/>
                <a:cs typeface="Helvetica"/>
              </a:rPr>
              <a:t>H</a:t>
            </a:r>
            <a:r>
              <a:rPr lang="en-US" sz="1200" dirty="0" smtClean="0">
                <a:latin typeface="Helvetica"/>
                <a:cs typeface="Helvetica"/>
              </a:rPr>
              <a:t>olds numerous forms of reserves, including foreign currenc</a:t>
            </a:r>
            <a:r>
              <a:rPr lang="en-US" sz="1200" dirty="0" smtClean="0">
                <a:latin typeface="Helvetica"/>
                <a:cs typeface="Helvetica"/>
              </a:rPr>
              <a:t>y and gold. Commercial Bank reserves are classified as a liability. </a:t>
            </a:r>
            <a:endParaRPr lang="en-US" sz="1200" dirty="0" smtClean="0">
              <a:latin typeface="Helvetica"/>
              <a:cs typeface="Helvetica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6477000" y="1296483"/>
            <a:ext cx="2360741" cy="913317"/>
          </a:xfrm>
          <a:prstGeom prst="rect">
            <a:avLst/>
          </a:prstGeom>
          <a:solidFill>
            <a:srgbClr val="FFFFFF">
              <a:alpha val="10000"/>
            </a:srgbClr>
          </a:solidFill>
        </p:spPr>
        <p:txBody>
          <a:bodyPr vert="horz" lIns="108000" tIns="45720" rIns="91440" bIns="45720" rtlCol="0">
            <a:noAutofit/>
          </a:bodyPr>
          <a:lstStyle/>
          <a:p>
            <a:pPr marL="90000" lvl="0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en-US" sz="1200" dirty="0" smtClean="0">
                <a:latin typeface="Helvetica"/>
                <a:cs typeface="Helvetica"/>
              </a:rPr>
              <a:t>Hold </a:t>
            </a:r>
            <a:r>
              <a:rPr lang="en-US" sz="1200" dirty="0" smtClean="0">
                <a:latin typeface="Helvetica"/>
                <a:cs typeface="Helvetica"/>
              </a:rPr>
              <a:t>reserves in house to meet ratio but the rest </a:t>
            </a:r>
            <a:r>
              <a:rPr lang="en-US" sz="1200" dirty="0" smtClean="0">
                <a:latin typeface="Helvetica"/>
                <a:cs typeface="Helvetica"/>
              </a:rPr>
              <a:t>are held within central bank </a:t>
            </a:r>
            <a:r>
              <a:rPr lang="en-US" sz="1200" dirty="0" smtClean="0">
                <a:latin typeface="Helvetica"/>
                <a:cs typeface="Helvetica"/>
              </a:rPr>
              <a:t>vaults and is classified as an asset. </a:t>
            </a:r>
            <a:endParaRPr lang="en-US" sz="1200" dirty="0" smtClean="0">
              <a:latin typeface="Helvetica"/>
              <a:cs typeface="Helvetica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3735257" y="2504420"/>
            <a:ext cx="2360741" cy="1305580"/>
          </a:xfrm>
          <a:prstGeom prst="rect">
            <a:avLst/>
          </a:prstGeom>
          <a:solidFill>
            <a:srgbClr val="FFFFFF">
              <a:alpha val="10000"/>
            </a:srgbClr>
          </a:solidFill>
        </p:spPr>
        <p:txBody>
          <a:bodyPr vert="horz" lIns="108000" tIns="45720" rIns="91440" bIns="45720" rtlCol="0">
            <a:noAutofit/>
          </a:bodyPr>
          <a:lstStyle/>
          <a:p>
            <a:pPr marL="90000" lvl="0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en-US" sz="1200" dirty="0" smtClean="0">
                <a:latin typeface="Helvetica"/>
                <a:cs typeface="Helvetica"/>
              </a:rPr>
              <a:t>Central Bank only offers a .25% interest rate on savings within the reserve</a:t>
            </a:r>
            <a:endParaRPr lang="en-US" sz="1200" dirty="0" smtClean="0">
              <a:latin typeface="Helvetica"/>
              <a:cs typeface="Helvetica"/>
            </a:endParaRPr>
          </a:p>
          <a:p>
            <a:pPr marL="90000" lvl="0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en-US" sz="1200" dirty="0" smtClean="0">
                <a:latin typeface="Helvetica"/>
                <a:cs typeface="Helvetica"/>
              </a:rPr>
              <a:t>Exchanging </a:t>
            </a:r>
            <a:r>
              <a:rPr lang="en-US" sz="1200" dirty="0" smtClean="0">
                <a:latin typeface="Helvetica"/>
                <a:cs typeface="Helvetica"/>
              </a:rPr>
              <a:t>interest-free notes for government bonds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3400" y="2504420"/>
            <a:ext cx="2926800" cy="130558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Profitability</a:t>
            </a:r>
            <a:endParaRPr lang="en-US" sz="1400" dirty="0"/>
          </a:p>
        </p:txBody>
      </p:sp>
      <p:sp>
        <p:nvSpPr>
          <p:cNvPr id="45" name="Oval 44"/>
          <p:cNvSpPr/>
          <p:nvPr/>
        </p:nvSpPr>
        <p:spPr>
          <a:xfrm>
            <a:off x="304800" y="2352020"/>
            <a:ext cx="385200" cy="385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Helvetica Neue Light"/>
                <a:cs typeface="Helvetica Neue Light"/>
              </a:rPr>
              <a:t>2</a:t>
            </a:r>
            <a:endParaRPr lang="en-US" sz="1200" dirty="0">
              <a:latin typeface="Helvetica Neue Light"/>
              <a:cs typeface="Helvetica Neue Light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6477000" y="2495323"/>
            <a:ext cx="2360741" cy="1314677"/>
          </a:xfrm>
          <a:prstGeom prst="rect">
            <a:avLst/>
          </a:prstGeom>
          <a:solidFill>
            <a:srgbClr val="FFFFFF">
              <a:alpha val="10000"/>
            </a:srgbClr>
          </a:solidFill>
        </p:spPr>
        <p:txBody>
          <a:bodyPr vert="horz" lIns="108000" tIns="45720" rIns="91440" bIns="45720" rtlCol="0">
            <a:noAutofit/>
          </a:bodyPr>
          <a:lstStyle/>
          <a:p>
            <a:pPr marL="90000" lvl="0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en-US" sz="1200" dirty="0" smtClean="0">
                <a:latin typeface="Helvetica"/>
                <a:cs typeface="Helvetica"/>
              </a:rPr>
              <a:t>Pay more on loan interest than receive from interest on savings</a:t>
            </a:r>
            <a:endParaRPr lang="en-US" sz="1200" dirty="0">
              <a:latin typeface="Helvetica"/>
              <a:cs typeface="Helvetica"/>
            </a:endParaRPr>
          </a:p>
          <a:p>
            <a:pPr marL="90000" lvl="0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en-US" sz="1200" dirty="0" smtClean="0">
                <a:latin typeface="Helvetica"/>
                <a:cs typeface="Helvetica"/>
              </a:rPr>
              <a:t>Loans end up lying within commercial banking savings accounts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33400" y="4114800"/>
            <a:ext cx="2926800" cy="130558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Difference in Key Assets</a:t>
            </a:r>
            <a:endParaRPr lang="en-US" sz="1400" dirty="0"/>
          </a:p>
        </p:txBody>
      </p:sp>
      <p:sp>
        <p:nvSpPr>
          <p:cNvPr id="48" name="Oval 47"/>
          <p:cNvSpPr/>
          <p:nvPr/>
        </p:nvSpPr>
        <p:spPr>
          <a:xfrm>
            <a:off x="304800" y="3962400"/>
            <a:ext cx="385200" cy="385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Helvetica Neue Light"/>
                <a:cs typeface="Helvetica Neue Light"/>
              </a:rPr>
              <a:t>3</a:t>
            </a:r>
            <a:endParaRPr lang="en-US" sz="1200" dirty="0">
              <a:latin typeface="Helvetica Neue Light"/>
              <a:cs typeface="Helvetica Neue Light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3733800" y="4114800"/>
            <a:ext cx="2360741" cy="1305580"/>
          </a:xfrm>
          <a:prstGeom prst="rect">
            <a:avLst/>
          </a:prstGeom>
          <a:solidFill>
            <a:srgbClr val="FFFFFF">
              <a:alpha val="10000"/>
            </a:srgbClr>
          </a:solidFill>
        </p:spPr>
        <p:txBody>
          <a:bodyPr vert="horz" lIns="108000" tIns="45720" rIns="91440" bIns="45720" rtlCol="0">
            <a:noAutofit/>
          </a:bodyPr>
          <a:lstStyle/>
          <a:p>
            <a:pPr marL="90000" lvl="0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smtClean="0">
                <a:latin typeface="Helvetica"/>
                <a:cs typeface="Helvetica"/>
              </a:rPr>
              <a:t>US &amp; Canada</a:t>
            </a:r>
          </a:p>
          <a:p>
            <a:pPr marL="547200" lvl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en-US" sz="1200" dirty="0">
                <a:latin typeface="Helvetica"/>
                <a:cs typeface="Helvetica"/>
              </a:rPr>
              <a:t>Securities are likely the most important</a:t>
            </a:r>
          </a:p>
          <a:p>
            <a:pPr marL="90000" lvl="0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en-US" sz="1200" dirty="0" smtClean="0">
                <a:latin typeface="Helvetica"/>
                <a:cs typeface="Helvetica"/>
              </a:rPr>
              <a:t>China</a:t>
            </a:r>
            <a:endParaRPr lang="en-US" sz="1200" dirty="0">
              <a:latin typeface="Helvetica"/>
              <a:cs typeface="Helvetica"/>
            </a:endParaRPr>
          </a:p>
          <a:p>
            <a:pPr marL="547200" lvl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en-US" sz="1200" dirty="0" smtClean="0">
                <a:latin typeface="Helvetica"/>
                <a:cs typeface="Helvetica"/>
              </a:rPr>
              <a:t>Exports are likely the most important. (Or the power of their currency)</a:t>
            </a:r>
            <a:endParaRPr lang="en-US" sz="1200" dirty="0" smtClean="0">
              <a:latin typeface="Helvetica"/>
              <a:cs typeface="Helvetica"/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6475543" y="4105703"/>
            <a:ext cx="2360741" cy="1314677"/>
          </a:xfrm>
          <a:prstGeom prst="rect">
            <a:avLst/>
          </a:prstGeom>
          <a:solidFill>
            <a:srgbClr val="FFFFFF">
              <a:alpha val="10000"/>
            </a:srgbClr>
          </a:solidFill>
        </p:spPr>
        <p:txBody>
          <a:bodyPr vert="horz" lIns="108000" tIns="45720" rIns="91440" bIns="45720" rtlCol="0">
            <a:noAutofit/>
          </a:bodyPr>
          <a:lstStyle/>
          <a:p>
            <a:pPr marL="90000" lvl="0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endParaRPr lang="en-US" sz="1200" dirty="0">
              <a:latin typeface="Helvetica"/>
              <a:cs typeface="Helvetica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304800" y="6096000"/>
            <a:ext cx="8610600" cy="1588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712601" y="6491756"/>
            <a:ext cx="304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669A2F-5292-4747-8FB0-02B6760FFB22}" type="slidenum">
              <a:rPr lang="en-US" sz="600" smtClean="0">
                <a:latin typeface="Helvetica Neue Light"/>
                <a:cs typeface="Helvetica Neue Light"/>
              </a:rPr>
              <a:pPr/>
              <a:t>5</a:t>
            </a:fld>
            <a:endParaRPr lang="en-US" sz="600" dirty="0">
              <a:latin typeface="Helvetica Neue Light"/>
              <a:cs typeface="Helvetica Neue Ligh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04800" y="6172200"/>
            <a:ext cx="8610600" cy="246221"/>
            <a:chOff x="447674" y="6515100"/>
            <a:chExt cx="8239126" cy="246221"/>
          </a:xfrm>
          <a:solidFill>
            <a:schemeClr val="tx2">
              <a:lumMod val="50000"/>
            </a:schemeClr>
          </a:solidFill>
        </p:grpSpPr>
        <p:sp>
          <p:nvSpPr>
            <p:cNvPr id="29" name="TextBox 28"/>
            <p:cNvSpPr txBox="1"/>
            <p:nvPr/>
          </p:nvSpPr>
          <p:spPr>
            <a:xfrm>
              <a:off x="447674" y="6515100"/>
              <a:ext cx="1633418" cy="24622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Introduction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96720" y="6515100"/>
              <a:ext cx="1633418" cy="24622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Comparison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45766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Two Central Banks 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94812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Balance Sheet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53382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Conclusion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60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28600"/>
            <a:ext cx="3048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Light"/>
                <a:cs typeface="Helvetica Neue Light"/>
              </a:rPr>
              <a:t>Comparison: With Non-Financial Institutions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6096000"/>
            <a:ext cx="8610600" cy="1588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12601" y="6491756"/>
            <a:ext cx="304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669A2F-5292-4747-8FB0-02B6760FFB22}" type="slidenum">
              <a:rPr lang="en-US" sz="600" smtClean="0">
                <a:latin typeface="Helvetica Neue Light"/>
                <a:cs typeface="Helvetica Neue Light"/>
              </a:rPr>
              <a:pPr/>
              <a:t>6</a:t>
            </a:fld>
            <a:endParaRPr lang="en-US" sz="600" dirty="0">
              <a:latin typeface="Helvetica Neue Light"/>
              <a:cs typeface="Helvetica Neue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2801" y="1295401"/>
            <a:ext cx="2590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u="sng" dirty="0" smtClean="0">
              <a:latin typeface="Helvetica Neue Light"/>
              <a:cs typeface="Helvetica Neue Light"/>
            </a:endParaRPr>
          </a:p>
          <a:p>
            <a:pPr algn="ctr"/>
            <a:r>
              <a:rPr lang="en-US" b="1" u="sng" dirty="0" smtClean="0">
                <a:latin typeface="Helvetica Neue Light"/>
                <a:cs typeface="Helvetica Neue Light"/>
              </a:rPr>
              <a:t>Profits and Risks</a:t>
            </a:r>
          </a:p>
          <a:p>
            <a:pPr algn="ctr"/>
            <a:endParaRPr lang="en-US" b="1" u="sng" dirty="0" smtClean="0">
              <a:latin typeface="Helvetica Neue Light"/>
              <a:cs typeface="Helvetica Neue Light"/>
            </a:endParaRPr>
          </a:p>
          <a:p>
            <a:pPr marL="0" lvl="1"/>
            <a:r>
              <a:rPr lang="en-US" sz="1600" i="1" dirty="0" smtClean="0">
                <a:latin typeface="Helvetica"/>
                <a:cs typeface="Helvetica"/>
              </a:rPr>
              <a:t>Regulations: </a:t>
            </a:r>
            <a:endParaRPr lang="en-US" sz="1600" i="1" dirty="0" smtClean="0">
              <a:latin typeface="Helvetica"/>
              <a:cs typeface="Helvetica"/>
            </a:endParaRPr>
          </a:p>
          <a:p>
            <a:pPr marL="0" lvl="1"/>
            <a:endParaRPr lang="en-US" sz="1600" dirty="0" smtClean="0">
              <a:latin typeface="Helvetica"/>
              <a:cs typeface="Helvetica"/>
            </a:endParaRPr>
          </a:p>
          <a:p>
            <a:pPr marL="0" lvl="1" algn="ctr">
              <a:buFont typeface="Arial"/>
              <a:buChar char="•"/>
            </a:pPr>
            <a:r>
              <a:rPr lang="en-US" sz="1600" dirty="0" smtClean="0">
                <a:latin typeface="Helvetica"/>
                <a:cs typeface="Helvetica"/>
              </a:rPr>
              <a:t>Emergency Economic 	Stabilization </a:t>
            </a:r>
            <a:r>
              <a:rPr lang="en-US" sz="1600" dirty="0" smtClean="0">
                <a:latin typeface="Helvetica"/>
                <a:cs typeface="Helvetica"/>
              </a:rPr>
              <a:t>Act</a:t>
            </a:r>
          </a:p>
          <a:p>
            <a:pPr marL="0" lvl="1" algn="ctr">
              <a:buFont typeface="Arial"/>
              <a:buChar char="•"/>
            </a:pPr>
            <a:endParaRPr lang="en-US" sz="1600" dirty="0" smtClean="0">
              <a:latin typeface="Helvetica"/>
              <a:cs typeface="Helvetica"/>
            </a:endParaRPr>
          </a:p>
          <a:p>
            <a:pPr marL="0" lvl="1" algn="ctr">
              <a:buFont typeface="Arial"/>
              <a:buChar char="•"/>
            </a:pPr>
            <a:r>
              <a:rPr lang="en-US" sz="1600" dirty="0" smtClean="0">
                <a:latin typeface="Helvetica"/>
                <a:cs typeface="Helvetica"/>
              </a:rPr>
              <a:t>Economic Recovery Act</a:t>
            </a:r>
          </a:p>
          <a:p>
            <a:pPr marL="0" lvl="1">
              <a:buFont typeface="Arial"/>
              <a:buChar char="•"/>
            </a:pPr>
            <a:endParaRPr lang="en-US" sz="1600" dirty="0" smtClean="0"/>
          </a:p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" y="1295400"/>
            <a:ext cx="2667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u="sng" dirty="0" smtClean="0">
              <a:latin typeface="Helvetica Neue Light"/>
              <a:cs typeface="Helvetica Neue Light"/>
            </a:endParaRPr>
          </a:p>
          <a:p>
            <a:pPr algn="ctr"/>
            <a:r>
              <a:rPr lang="en-US" b="1" u="sng" dirty="0" smtClean="0">
                <a:latin typeface="Helvetica Neue Light"/>
                <a:cs typeface="Helvetica Neue Light"/>
              </a:rPr>
              <a:t>On the Asset Side</a:t>
            </a:r>
          </a:p>
          <a:p>
            <a:pPr algn="ctr"/>
            <a:endParaRPr lang="en-US" dirty="0" smtClean="0"/>
          </a:p>
          <a:p>
            <a:pPr marL="0" lvl="1" algn="ctr">
              <a:buFont typeface="Arial"/>
              <a:buChar char="•"/>
            </a:pP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Cash, inventory</a:t>
            </a:r>
            <a:r>
              <a:rPr lang="en-US" sz="2000" dirty="0" smtClean="0">
                <a:latin typeface="Helvetica"/>
                <a:cs typeface="Helvetica"/>
              </a:rPr>
              <a:t>, &amp; </a:t>
            </a:r>
            <a:r>
              <a:rPr lang="en-US" sz="2000" dirty="0" smtClean="0">
                <a:latin typeface="Helvetica"/>
                <a:cs typeface="Helvetica"/>
              </a:rPr>
              <a:t>raw materials </a:t>
            </a:r>
            <a:endParaRPr lang="en-US" sz="2000" dirty="0" smtClean="0">
              <a:latin typeface="Helvetica"/>
              <a:cs typeface="Helvetica"/>
            </a:endParaRPr>
          </a:p>
          <a:p>
            <a:pPr marL="0" lvl="1"/>
            <a:r>
              <a:rPr lang="en-US" sz="1600" dirty="0">
                <a:latin typeface="Helvetica"/>
                <a:cs typeface="Helvetica"/>
              </a:rPr>
              <a:t>	</a:t>
            </a:r>
            <a:r>
              <a:rPr lang="en-US" sz="1600" dirty="0" smtClean="0">
                <a:latin typeface="Helvetica"/>
                <a:cs typeface="Helvetica"/>
              </a:rPr>
              <a:t>	</a:t>
            </a:r>
            <a:endParaRPr lang="en-US" sz="1600" dirty="0">
              <a:latin typeface="Helvetica"/>
              <a:cs typeface="Helvetica"/>
            </a:endParaRPr>
          </a:p>
          <a:p>
            <a:pPr marL="0" lvl="1" algn="ctr"/>
            <a:r>
              <a:rPr lang="en-US" sz="2000" dirty="0" smtClean="0">
                <a:latin typeface="Helvetica"/>
                <a:cs typeface="Helvetica"/>
              </a:rPr>
              <a:t>vs.</a:t>
            </a:r>
          </a:p>
          <a:p>
            <a:pPr marL="0" lvl="1"/>
            <a:r>
              <a:rPr lang="en-US" sz="1600" dirty="0">
                <a:latin typeface="Helvetica"/>
                <a:cs typeface="Helvetica"/>
              </a:rPr>
              <a:t>	</a:t>
            </a:r>
          </a:p>
          <a:p>
            <a:pPr marL="0" lvl="1" algn="ctr"/>
            <a:r>
              <a:rPr lang="en-US" sz="2000" dirty="0" smtClean="0">
                <a:latin typeface="Helvetica"/>
                <a:cs typeface="Helvetica"/>
              </a:rPr>
              <a:t>Loans</a:t>
            </a:r>
            <a:endParaRPr lang="en-US" sz="2000" dirty="0" smtClean="0">
              <a:latin typeface="Helvetica"/>
              <a:cs typeface="Helvetica"/>
            </a:endParaRPr>
          </a:p>
          <a:p>
            <a:pPr>
              <a:buFont typeface="Arial"/>
              <a:buChar char="•"/>
            </a:pP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300192" y="1295400"/>
            <a:ext cx="2615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u="sng" dirty="0" smtClean="0">
              <a:latin typeface="Helvetica Neue Light"/>
              <a:cs typeface="Helvetica Neue Light"/>
            </a:endParaRPr>
          </a:p>
          <a:p>
            <a:pPr algn="ctr"/>
            <a:r>
              <a:rPr lang="en-US" u="sng" dirty="0" smtClean="0">
                <a:latin typeface="Helvetica Neue Light"/>
                <a:cs typeface="Helvetica Neue Light"/>
              </a:rPr>
              <a:t>Comparing Business Models</a:t>
            </a:r>
          </a:p>
          <a:p>
            <a:pPr algn="ctr"/>
            <a:endParaRPr lang="en-US" b="1" dirty="0" smtClean="0">
              <a:latin typeface="Helvetica"/>
              <a:cs typeface="Helvetica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latin typeface="Helvetica"/>
                <a:cs typeface="Helvetica"/>
              </a:rPr>
              <a:t> Loans ARE the product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304800" y="1346200"/>
            <a:ext cx="2667000" cy="2514848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276601" y="1346200"/>
            <a:ext cx="2667000" cy="2514848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236471" y="1346200"/>
            <a:ext cx="2667000" cy="2514848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787800" y="838200"/>
            <a:ext cx="7924801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50000"/>
              </a:spcBef>
              <a:spcAft>
                <a:spcPct val="0"/>
              </a:spcAft>
              <a:buClr>
                <a:srgbClr val="E41C23"/>
              </a:buClr>
              <a:buSzPct val="70000"/>
              <a:buFont typeface="Arial"/>
              <a:buNone/>
            </a:pPr>
            <a:endParaRPr lang="en-US" sz="1800" b="1" kern="0" dirty="0" smtClean="0">
              <a:solidFill>
                <a:srgbClr val="000000"/>
              </a:solidFill>
              <a:latin typeface="Helvetica Neue Light"/>
              <a:cs typeface="Helvetica Neue Ligh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4800" y="6172200"/>
            <a:ext cx="8610600" cy="246221"/>
            <a:chOff x="447674" y="6515100"/>
            <a:chExt cx="8239126" cy="246221"/>
          </a:xfrm>
          <a:solidFill>
            <a:schemeClr val="tx2">
              <a:lumMod val="50000"/>
            </a:schemeClr>
          </a:solidFill>
        </p:grpSpPr>
        <p:sp>
          <p:nvSpPr>
            <p:cNvPr id="20" name="TextBox 19"/>
            <p:cNvSpPr txBox="1"/>
            <p:nvPr/>
          </p:nvSpPr>
          <p:spPr>
            <a:xfrm>
              <a:off x="447674" y="6515100"/>
              <a:ext cx="1633418" cy="24622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Introduction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96720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Comparison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45766" y="6515100"/>
              <a:ext cx="1633418" cy="24622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Two Central Banks 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94812" y="6515100"/>
              <a:ext cx="1633418" cy="24622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Balance Sheet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53382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Conclusion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3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28600"/>
            <a:ext cx="3048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 Neue Light"/>
                <a:cs typeface="Helvetica Neue Light"/>
              </a:rPr>
              <a:t>Comparison: Finding Common Ground</a:t>
            </a:r>
            <a:endParaRPr lang="en-US" sz="2000" dirty="0">
              <a:latin typeface="Helvetica Neue Light"/>
              <a:cs typeface="Helvetica Neue Ligh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6096000"/>
            <a:ext cx="8610600" cy="1588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12601" y="6491756"/>
            <a:ext cx="304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669A2F-5292-4747-8FB0-02B6760FFB22}" type="slidenum">
              <a:rPr lang="en-US" sz="600" smtClean="0">
                <a:latin typeface="Helvetica Neue Light"/>
                <a:cs typeface="Helvetica Neue Light"/>
              </a:rPr>
              <a:pPr/>
              <a:t>7</a:t>
            </a:fld>
            <a:endParaRPr lang="en-US" sz="600" dirty="0">
              <a:latin typeface="Helvetica Neue Light"/>
              <a:cs typeface="Helvetica Neue Light"/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761998" y="1066800"/>
            <a:ext cx="7924801" cy="4648200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50000"/>
              </a:spcBef>
              <a:spcAft>
                <a:spcPct val="0"/>
              </a:spcAft>
              <a:buClr>
                <a:srgbClr val="E41C23"/>
              </a:buClr>
              <a:buSzPct val="70000"/>
              <a:buNone/>
            </a:pPr>
            <a:r>
              <a:rPr lang="en-US" sz="1800" b="1" kern="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Bridging the Gap between Sheets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E41C23"/>
              </a:buClr>
              <a:buSzPct val="70000"/>
            </a:pPr>
            <a:r>
              <a:rPr lang="en-US" sz="2500" kern="0" dirty="0" smtClean="0">
                <a:solidFill>
                  <a:srgbClr val="000000"/>
                </a:solidFill>
                <a:latin typeface="Helvetica"/>
                <a:cs typeface="Helvetica"/>
              </a:rPr>
              <a:t>Debt </a:t>
            </a:r>
            <a:r>
              <a:rPr lang="en-US" sz="2500" kern="0" dirty="0" smtClean="0">
                <a:solidFill>
                  <a:srgbClr val="000000"/>
                </a:solidFill>
                <a:latin typeface="Helvetica"/>
                <a:cs typeface="Helvetica"/>
              </a:rPr>
              <a:t>vs</a:t>
            </a:r>
            <a:r>
              <a:rPr lang="en-US" sz="2500" kern="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2500" kern="0" dirty="0">
                <a:solidFill>
                  <a:srgbClr val="000000"/>
                </a:solidFill>
                <a:latin typeface="Helvetica"/>
                <a:cs typeface="Helvetica"/>
              </a:rPr>
              <a:t>R</a:t>
            </a:r>
            <a:r>
              <a:rPr lang="en-US" sz="2500" kern="0" dirty="0" smtClean="0">
                <a:solidFill>
                  <a:srgbClr val="000000"/>
                </a:solidFill>
                <a:latin typeface="Helvetica"/>
                <a:cs typeface="Helvetica"/>
              </a:rPr>
              <a:t>aw </a:t>
            </a:r>
            <a:r>
              <a:rPr lang="en-US" sz="2500" kern="0" dirty="0">
                <a:solidFill>
                  <a:srgbClr val="000000"/>
                </a:solidFill>
                <a:latin typeface="Helvetica"/>
                <a:cs typeface="Helvetica"/>
              </a:rPr>
              <a:t>M</a:t>
            </a:r>
            <a:r>
              <a:rPr lang="en-US" sz="2500" kern="0" dirty="0" smtClean="0">
                <a:solidFill>
                  <a:srgbClr val="000000"/>
                </a:solidFill>
                <a:latin typeface="Helvetica"/>
                <a:cs typeface="Helvetica"/>
              </a:rPr>
              <a:t>aterials</a:t>
            </a:r>
            <a:endParaRPr lang="en-US" sz="2500" kern="0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E41C23"/>
              </a:buClr>
              <a:buSzPct val="70000"/>
            </a:pPr>
            <a:r>
              <a:rPr lang="en-US" sz="2500" kern="0" dirty="0" smtClean="0">
                <a:solidFill>
                  <a:srgbClr val="000000"/>
                </a:solidFill>
                <a:latin typeface="Helvetica"/>
                <a:cs typeface="Helvetica"/>
              </a:rPr>
              <a:t>Interest </a:t>
            </a:r>
            <a:r>
              <a:rPr lang="en-US" sz="2500" kern="0" dirty="0" smtClean="0">
                <a:solidFill>
                  <a:srgbClr val="000000"/>
                </a:solidFill>
                <a:latin typeface="Helvetica"/>
                <a:cs typeface="Helvetica"/>
              </a:rPr>
              <a:t>Payments </a:t>
            </a:r>
            <a:r>
              <a:rPr lang="en-US" sz="2500" kern="0" dirty="0" smtClean="0">
                <a:solidFill>
                  <a:srgbClr val="000000"/>
                </a:solidFill>
                <a:latin typeface="Helvetica"/>
                <a:cs typeface="Helvetica"/>
              </a:rPr>
              <a:t>vs </a:t>
            </a:r>
            <a:r>
              <a:rPr lang="en-US" sz="2500" kern="0" dirty="0">
                <a:solidFill>
                  <a:srgbClr val="000000"/>
                </a:solidFill>
                <a:latin typeface="Helvetica"/>
                <a:cs typeface="Helvetica"/>
              </a:rPr>
              <a:t>C</a:t>
            </a:r>
            <a:r>
              <a:rPr lang="en-US" sz="2500" kern="0" dirty="0" smtClean="0">
                <a:solidFill>
                  <a:srgbClr val="000000"/>
                </a:solidFill>
                <a:latin typeface="Helvetica"/>
                <a:cs typeface="Helvetica"/>
              </a:rPr>
              <a:t>ost </a:t>
            </a:r>
            <a:r>
              <a:rPr lang="en-US" sz="2500" kern="0" dirty="0" smtClean="0">
                <a:solidFill>
                  <a:srgbClr val="000000"/>
                </a:solidFill>
                <a:latin typeface="Helvetica"/>
                <a:cs typeface="Helvetica"/>
              </a:rPr>
              <a:t>of </a:t>
            </a:r>
            <a:r>
              <a:rPr lang="en-US" sz="2500" kern="0" dirty="0" smtClean="0">
                <a:solidFill>
                  <a:srgbClr val="000000"/>
                </a:solidFill>
                <a:latin typeface="Helvetica"/>
                <a:cs typeface="Helvetica"/>
              </a:rPr>
              <a:t>Production</a:t>
            </a:r>
            <a:endParaRPr lang="en-US" sz="2500" kern="0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E41C23"/>
              </a:buClr>
              <a:buSzPct val="70000"/>
            </a:pPr>
            <a:r>
              <a:rPr lang="en-US" sz="2500" kern="0" dirty="0" smtClean="0">
                <a:solidFill>
                  <a:srgbClr val="FF0000"/>
                </a:solidFill>
                <a:latin typeface="Helvetica"/>
                <a:cs typeface="Helvetica"/>
              </a:rPr>
              <a:t>Challenges of reinvestment</a:t>
            </a:r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auto">
          <a:xfrm>
            <a:off x="457200" y="1412776"/>
            <a:ext cx="8229600" cy="0"/>
          </a:xfrm>
          <a:prstGeom prst="line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>
              <a:latin typeface="Helvetica Neue Ligh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6172200"/>
            <a:ext cx="8610600" cy="246221"/>
            <a:chOff x="447674" y="6515100"/>
            <a:chExt cx="8239126" cy="246221"/>
          </a:xfrm>
          <a:solidFill>
            <a:schemeClr val="tx2">
              <a:lumMod val="50000"/>
            </a:schemeClr>
          </a:solidFill>
        </p:grpSpPr>
        <p:sp>
          <p:nvSpPr>
            <p:cNvPr id="16" name="TextBox 15"/>
            <p:cNvSpPr txBox="1"/>
            <p:nvPr/>
          </p:nvSpPr>
          <p:spPr>
            <a:xfrm>
              <a:off x="447674" y="6515100"/>
              <a:ext cx="1633418" cy="24622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Introduction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96720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Comparison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45766" y="6515100"/>
              <a:ext cx="1633418" cy="24622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Two Central Banks 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94812" y="6515100"/>
              <a:ext cx="1633418" cy="24622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Balance Sheet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53382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Conclusion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76" y="3190658"/>
            <a:ext cx="4068564" cy="271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9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28600"/>
            <a:ext cx="3048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 Neue Light"/>
                <a:cs typeface="Helvetica Neue Light"/>
              </a:rPr>
              <a:t>Federal Reserve: Quick Overview</a:t>
            </a:r>
            <a:endParaRPr lang="en-US" sz="2000" dirty="0">
              <a:latin typeface="Helvetica Neue Light"/>
              <a:cs typeface="Helvetica Neue Ligh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6096000"/>
            <a:ext cx="8610600" cy="1588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12601" y="6491756"/>
            <a:ext cx="304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669A2F-5292-4747-8FB0-02B6760FFB22}" type="slidenum">
              <a:rPr lang="en-US" sz="600" smtClean="0">
                <a:latin typeface="Helvetica Neue Light"/>
                <a:cs typeface="Helvetica Neue Light"/>
              </a:rPr>
              <a:pPr/>
              <a:t>8</a:t>
            </a:fld>
            <a:endParaRPr lang="en-US" sz="600" dirty="0">
              <a:latin typeface="Helvetica Neue Light"/>
              <a:cs typeface="Helvetica Neue Light"/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761998" y="1066800"/>
            <a:ext cx="7924801" cy="464820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50000"/>
              </a:spcBef>
              <a:spcAft>
                <a:spcPct val="0"/>
              </a:spcAft>
              <a:buClr>
                <a:srgbClr val="E41C23"/>
              </a:buClr>
              <a:buSzPct val="70000"/>
              <a:buNone/>
            </a:pPr>
            <a:r>
              <a:rPr lang="en-US" sz="1600" kern="0" dirty="0" smtClean="0">
                <a:solidFill>
                  <a:srgbClr val="000000"/>
                </a:solidFill>
                <a:latin typeface="Helvetica"/>
                <a:cs typeface="Helvetica"/>
              </a:rPr>
              <a:t>[Simon, insert slide with competitors]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156686"/>
              </p:ext>
            </p:extLst>
          </p:nvPr>
        </p:nvGraphicFramePr>
        <p:xfrm>
          <a:off x="761998" y="1066800"/>
          <a:ext cx="7626426" cy="3658344"/>
        </p:xfrm>
        <a:graphic>
          <a:graphicData uri="http://schemas.openxmlformats.org/drawingml/2006/table">
            <a:tbl>
              <a:tblPr firstRow="1">
                <a:tableStyleId>{8EC20E35-A176-4012-BC5E-935CFFF8708E}</a:tableStyleId>
              </a:tblPr>
              <a:tblGrid>
                <a:gridCol w="3093308"/>
                <a:gridCol w="2266559"/>
                <a:gridCol w="2266559"/>
              </a:tblGrid>
              <a:tr h="9720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Balance Sheet</a:t>
                      </a:r>
                      <a:endParaRPr lang="en-US" sz="1400" dirty="0">
                        <a:solidFill>
                          <a:schemeClr val="bg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Assets</a:t>
                      </a:r>
                      <a:endParaRPr lang="en-US" sz="1400" dirty="0">
                        <a:solidFill>
                          <a:schemeClr val="bg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Anchors</a:t>
                      </a:r>
                      <a:endParaRPr lang="en-US" sz="1400" dirty="0">
                        <a:solidFill>
                          <a:schemeClr val="bg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795292"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Helvetica"/>
                          <a:cs typeface="Helvetica"/>
                        </a:rPr>
                        <a:t>Banker’s bank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Helvetica"/>
                          <a:cs typeface="Helvetica"/>
                        </a:rPr>
                        <a:t>Loans </a:t>
                      </a:r>
                      <a:br>
                        <a:rPr lang="en-US" sz="1400" b="1" dirty="0" smtClean="0">
                          <a:latin typeface="Helvetica"/>
                          <a:cs typeface="Helvetica"/>
                        </a:rPr>
                      </a:br>
                      <a:r>
                        <a:rPr lang="en-US" sz="1400" b="0" dirty="0" smtClean="0">
                          <a:latin typeface="Helvetica"/>
                          <a:cs typeface="Helvetica"/>
                        </a:rPr>
                        <a:t>(to commercial banks) </a:t>
                      </a:r>
                      <a:endParaRPr lang="en-US" sz="1400" b="0" dirty="0"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Helvetica"/>
                          <a:cs typeface="Helvetica"/>
                        </a:rPr>
                        <a:t>Bank Accounts </a:t>
                      </a:r>
                      <a:r>
                        <a:rPr lang="en-US" sz="1400" b="0" dirty="0" smtClean="0">
                          <a:latin typeface="Helvetica"/>
                          <a:cs typeface="Helvetica"/>
                        </a:rPr>
                        <a:t>(reserves, vault cash) </a:t>
                      </a:r>
                      <a:endParaRPr lang="en-US" sz="1400" b="0" dirty="0"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5736">
                <a:tc>
                  <a:txBody>
                    <a:bodyPr/>
                    <a:lstStyle/>
                    <a:p>
                      <a:pPr algn="ctr"/>
                      <a:endParaRPr lang="en-US" sz="1400" baseline="0" dirty="0" smtClean="0">
                        <a:latin typeface="Helvetica"/>
                        <a:cs typeface="Helvetica"/>
                      </a:endParaRPr>
                    </a:p>
                    <a:p>
                      <a:pPr algn="ctr"/>
                      <a:r>
                        <a:rPr lang="en-US" sz="1400" b="1" baseline="0" dirty="0" smtClean="0">
                          <a:latin typeface="Helvetica"/>
                          <a:cs typeface="Helvetica"/>
                        </a:rPr>
                        <a:t>Government’s bank</a:t>
                      </a:r>
                      <a:endParaRPr lang="en-US" sz="1400" b="1" dirty="0"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Helvetica"/>
                          <a:cs typeface="Helvetica"/>
                        </a:rPr>
                        <a:t>Securities</a:t>
                      </a:r>
                      <a:r>
                        <a:rPr lang="en-US" sz="1400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(Treasuries)</a:t>
                      </a:r>
                      <a:br>
                        <a:rPr lang="en-US" sz="1400" dirty="0" smtClean="0">
                          <a:latin typeface="Helvetica"/>
                          <a:cs typeface="Helvetica"/>
                        </a:rPr>
                      </a:br>
                      <a:r>
                        <a:rPr lang="en-US" sz="1400" b="1" dirty="0" smtClean="0">
                          <a:latin typeface="Helvetica"/>
                          <a:cs typeface="Helvetica"/>
                        </a:rPr>
                        <a:t>Foreign Exchange Reserve</a:t>
                      </a:r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 </a:t>
                      </a:r>
                      <a:br>
                        <a:rPr lang="en-US" sz="1400" dirty="0" smtClean="0">
                          <a:latin typeface="Helvetica"/>
                          <a:cs typeface="Helvetica"/>
                        </a:rPr>
                      </a:br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(foreign bonds) 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Helvetica"/>
                          <a:cs typeface="Helvetica"/>
                        </a:rPr>
                        <a:t>Currency</a:t>
                      </a:r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 (publicly held)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Helvetica"/>
                          <a:cs typeface="Helvetica"/>
                        </a:rPr>
                        <a:t>Government Account </a:t>
                      </a:r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(similar to a checking account) 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5292"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Helvetica"/>
                        <a:cs typeface="Helvetica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Helvetica"/>
                          <a:cs typeface="Helvetica"/>
                        </a:rPr>
                        <a:t>Regulator and Supervisor </a:t>
                      </a:r>
                      <a:endParaRPr lang="en-US" sz="1400" b="1" dirty="0"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304800" y="6172200"/>
            <a:ext cx="8610600" cy="246221"/>
            <a:chOff x="447674" y="6515100"/>
            <a:chExt cx="8239126" cy="246221"/>
          </a:xfrm>
          <a:solidFill>
            <a:schemeClr val="tx2">
              <a:lumMod val="50000"/>
            </a:schemeClr>
          </a:solidFill>
        </p:grpSpPr>
        <p:sp>
          <p:nvSpPr>
            <p:cNvPr id="16" name="TextBox 15"/>
            <p:cNvSpPr txBox="1"/>
            <p:nvPr/>
          </p:nvSpPr>
          <p:spPr>
            <a:xfrm>
              <a:off x="447674" y="6515100"/>
              <a:ext cx="1633418" cy="24622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Introduction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96720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Comparison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45766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Two Central Banks 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94812" y="6515100"/>
              <a:ext cx="1633418" cy="24622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Balance Sheet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53382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Conclusion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23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28600"/>
            <a:ext cx="3048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 Neue Light"/>
                <a:cs typeface="Helvetica Neue Light"/>
              </a:rPr>
              <a:t>Federal Reserve: Total Assets</a:t>
            </a:r>
            <a:endParaRPr lang="en-US" sz="2000" dirty="0">
              <a:latin typeface="Helvetica Neue Light"/>
              <a:cs typeface="Helvetica Neue Ligh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6096000"/>
            <a:ext cx="8610600" cy="1588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12601" y="6491756"/>
            <a:ext cx="304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669A2F-5292-4747-8FB0-02B6760FFB22}" type="slidenum">
              <a:rPr lang="en-US" sz="600" smtClean="0">
                <a:latin typeface="Helvetica Neue Light"/>
                <a:cs typeface="Helvetica Neue Light"/>
              </a:rPr>
              <a:pPr/>
              <a:t>9</a:t>
            </a:fld>
            <a:endParaRPr lang="en-US" sz="600" dirty="0">
              <a:latin typeface="Helvetica Neue Light"/>
              <a:cs typeface="Helvetica Neue Light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000108"/>
              </p:ext>
            </p:extLst>
          </p:nvPr>
        </p:nvGraphicFramePr>
        <p:xfrm>
          <a:off x="762000" y="1066800"/>
          <a:ext cx="79248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  <a:gridCol w="28194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Helvetica"/>
                          <a:ea typeface="Cambria"/>
                          <a:cs typeface="Helvetica"/>
                        </a:rPr>
                        <a:t>Federal Reserve</a:t>
                      </a:r>
                      <a:endParaRPr lang="en-US" sz="20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(in millions)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Gold</a:t>
                      </a:r>
                      <a:r>
                        <a:rPr lang="en-US" sz="1600" baseline="0" dirty="0" smtClean="0">
                          <a:latin typeface="Helvetica"/>
                          <a:ea typeface="Cambria"/>
                          <a:cs typeface="Helvetica"/>
                        </a:rPr>
                        <a:t> / Coins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11’037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Special drawing</a:t>
                      </a:r>
                      <a:r>
                        <a:rPr lang="en-US" sz="1600" baseline="0" dirty="0" smtClean="0">
                          <a:latin typeface="Helvetica"/>
                          <a:ea typeface="Cambria"/>
                          <a:cs typeface="Helvetica"/>
                        </a:rPr>
                        <a:t> rights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5’200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Helvetica"/>
                          <a:ea typeface="Cambria"/>
                          <a:cs typeface="Helvetica"/>
                        </a:rPr>
                        <a:t>Securities</a:t>
                      </a:r>
                      <a:endParaRPr lang="en-US" sz="1600" b="1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u="none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US. Treasuries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-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Federal Agency debt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39’990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Mortgage-backed</a:t>
                      </a:r>
                      <a:r>
                        <a:rPr lang="en-US" sz="1600" baseline="0" dirty="0" smtClean="0">
                          <a:latin typeface="Helvetica"/>
                          <a:ea typeface="Cambria"/>
                          <a:cs typeface="Helvetica"/>
                        </a:rPr>
                        <a:t> security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1’789’083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Investments in foreign currencies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20’900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Repurchase agreements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2’596’241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latin typeface="Helvetica"/>
                          <a:ea typeface="Cambria"/>
                          <a:cs typeface="Helvetica"/>
                        </a:rPr>
                        <a:t>25’644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Central bank liquidity</a:t>
                      </a:r>
                      <a:r>
                        <a:rPr lang="en-US" sz="1600" baseline="0" dirty="0" smtClean="0">
                          <a:latin typeface="Helvetica"/>
                          <a:ea typeface="Cambria"/>
                          <a:cs typeface="Helvetica"/>
                        </a:rPr>
                        <a:t> swaps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1’528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Other assets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6’278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Helvetica"/>
                          <a:ea typeface="Cambria"/>
                          <a:cs typeface="Helvetica"/>
                        </a:rPr>
                        <a:t>Total Assets</a:t>
                      </a:r>
                      <a:endParaRPr lang="en-US" sz="1600" b="1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"/>
                          <a:ea typeface="Cambria"/>
                          <a:cs typeface="Helvetica"/>
                        </a:rPr>
                        <a:t>4’497’774</a:t>
                      </a:r>
                      <a:endParaRPr lang="en-US" sz="1600" dirty="0">
                        <a:latin typeface="Helvetica"/>
                        <a:ea typeface="Cambria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04800" y="6172200"/>
            <a:ext cx="8610600" cy="246221"/>
            <a:chOff x="447674" y="6515100"/>
            <a:chExt cx="8239126" cy="246221"/>
          </a:xfrm>
          <a:solidFill>
            <a:schemeClr val="tx2">
              <a:lumMod val="50000"/>
            </a:schemeClr>
          </a:solidFill>
        </p:grpSpPr>
        <p:sp>
          <p:nvSpPr>
            <p:cNvPr id="16" name="TextBox 15"/>
            <p:cNvSpPr txBox="1"/>
            <p:nvPr/>
          </p:nvSpPr>
          <p:spPr>
            <a:xfrm>
              <a:off x="447674" y="6515100"/>
              <a:ext cx="1633418" cy="24622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Introduction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96720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Comparison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45766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Two Central Banks 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94812" y="6515100"/>
              <a:ext cx="1633418" cy="24622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Balance Sheet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53382" y="6515100"/>
              <a:ext cx="1633418" cy="24622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Conclusion</a:t>
              </a:r>
              <a:endParaRPr lang="en-CA" sz="1000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9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3806</TotalTime>
  <Words>655</Words>
  <Application>Microsoft Macintosh PowerPoint</Application>
  <PresentationFormat>On-screen Show (4:3)</PresentationFormat>
  <Paragraphs>223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Cambria</vt:lpstr>
      <vt:lpstr>Helvetica</vt:lpstr>
      <vt:lpstr>Helvetica Neue Light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Yan</dc:creator>
  <cp:lastModifiedBy>Andrew Mansfield</cp:lastModifiedBy>
  <cp:revision>196</cp:revision>
  <dcterms:created xsi:type="dcterms:W3CDTF">2013-09-21T12:41:43Z</dcterms:created>
  <dcterms:modified xsi:type="dcterms:W3CDTF">2015-10-06T11:57:47Z</dcterms:modified>
</cp:coreProperties>
</file>